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16"/>
  </p:notesMasterIdLst>
  <p:sldIdLst>
    <p:sldId id="256" r:id="rId2"/>
    <p:sldId id="276" r:id="rId3"/>
    <p:sldId id="257" r:id="rId4"/>
    <p:sldId id="264" r:id="rId5"/>
    <p:sldId id="258" r:id="rId6"/>
    <p:sldId id="259" r:id="rId7"/>
    <p:sldId id="269" r:id="rId8"/>
    <p:sldId id="267" r:id="rId9"/>
    <p:sldId id="275" r:id="rId10"/>
    <p:sldId id="272" r:id="rId11"/>
    <p:sldId id="273" r:id="rId12"/>
    <p:sldId id="261" r:id="rId13"/>
    <p:sldId id="271" r:id="rId14"/>
    <p:sldId id="277"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D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4"/>
  </p:normalViewPr>
  <p:slideViewPr>
    <p:cSldViewPr snapToGrid="0" snapToObjects="1">
      <p:cViewPr>
        <p:scale>
          <a:sx n="90" d="100"/>
          <a:sy n="90" d="100"/>
        </p:scale>
        <p:origin x="848" y="5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18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3CB2-00BF-12CB-F359-FE6135445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F987A-C24C-9E16-F504-86C11DF97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2E323-BDB2-F3DB-2165-3A64B3A03088}"/>
              </a:ext>
            </a:extLst>
          </p:cNvPr>
          <p:cNvSpPr>
            <a:spLocks noGrp="1"/>
          </p:cNvSpPr>
          <p:nvPr>
            <p:ph type="body" idx="1"/>
          </p:nvPr>
        </p:nvSpPr>
        <p:spPr/>
        <p:txBody>
          <a:bodyPr/>
          <a:lstStyle/>
          <a:p>
            <a:r>
              <a:rPr lang="en-US" b="0" i="0" dirty="0">
                <a:solidFill>
                  <a:srgbClr val="1F1F1F"/>
                </a:solidFill>
                <a:effectLst/>
                <a:latin typeface="Google Sans"/>
              </a:rPr>
              <a:t>This bar plot displays the top non-state predictors in our multiple linear regression model. The most influential positive predictors are Freezing weather and Precipitation, both of which are intuitively linked to hazardous driving conditions. On the other hand, traffic signals and road features like crossings and junctions reduce severity, likely because they encourage slower and more cautious driving. We also see that weekend accidents tend to be slightly more severe — possibly due to higher</a:t>
            </a:r>
          </a:p>
          <a:p>
            <a:br>
              <a:rPr lang="en-US" b="0" i="0" dirty="0">
                <a:solidFill>
                  <a:srgbClr val="1F1F1F"/>
                </a:solidFill>
                <a:effectLst/>
                <a:latin typeface="Google Sans"/>
              </a:rPr>
            </a:br>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r>
              <a:rPr lang="en-US" dirty="0">
                <a:solidFill>
                  <a:srgbClr val="1F1F1F"/>
                </a:solidFill>
                <a:effectLst/>
                <a:latin typeface="Google Sans"/>
              </a:rPr>
              <a:t>This plot shows the top 10 state-level predictors from our regression model. States like Colorado, New Mexico, and Illinois are associated with significantly higher accident severity, even after controlling for weather and road conditions. This could be due to differences in geography, enforcement, or traffic patterns in those states. Interestingly, South Dakota shows a negative effect, indicating lower severity relative to the reference state. Including state as a predictor helped improve </a:t>
            </a:r>
            <a:r>
              <a:rPr lang="en-US" dirty="0" err="1">
                <a:solidFill>
                  <a:srgbClr val="1F1F1F"/>
                </a:solidFill>
                <a:effectLst/>
                <a:latin typeface="Google Sans"/>
              </a:rPr>
              <a:t>ou</a:t>
            </a:r>
            <a:endParaRPr lang="en-US" dirty="0">
              <a:solidFill>
                <a:srgbClr val="1F1F1F"/>
              </a:solidFill>
              <a:effectLst/>
              <a:latin typeface="Google Sans"/>
            </a:endParaRPr>
          </a:p>
          <a:p>
            <a:r>
              <a:rPr lang="en-US" b="0" i="0" dirty="0">
                <a:effectLst/>
                <a:latin typeface="Google Material Icons"/>
              </a:rPr>
              <a:t>send</a:t>
            </a:r>
            <a:endParaRPr lang="en-US" dirty="0">
              <a:effectLst/>
            </a:endParaRPr>
          </a:p>
          <a:p>
            <a:r>
              <a:rPr lang="en-US" dirty="0">
                <a:effectLst/>
              </a:rPr>
              <a:t>Send message</a:t>
            </a:r>
          </a:p>
          <a:p>
            <a:pPr algn="l"/>
            <a:r>
              <a:rPr lang="en-US" b="0" i="0" dirty="0">
                <a:solidFill>
                  <a:srgbClr val="FFFFFF"/>
                </a:solidFill>
                <a:effectLst/>
                <a:latin typeface="Google Sans"/>
              </a:rPr>
              <a:t>11:00PM</a:t>
            </a:r>
          </a:p>
          <a:p>
            <a:pPr algn="l"/>
            <a:br>
              <a:rPr lang="en-US" b="0" i="0" dirty="0">
                <a:solidFill>
                  <a:srgbClr val="FFFFFF"/>
                </a:solidFill>
                <a:effectLst/>
                <a:latin typeface="Roboto" panose="020F0502020204030204" pitchFamily="34" charset="0"/>
              </a:rPr>
            </a:br>
            <a:endParaRPr lang="en-US" b="0" i="0" dirty="0">
              <a:solidFill>
                <a:srgbClr val="FFFFFF"/>
              </a:solidFill>
              <a:effectLst/>
              <a:latin typeface="Roboto" panose="020F0502020204030204" pitchFamily="34" charset="0"/>
            </a:endParaRPr>
          </a:p>
          <a:p>
            <a:r>
              <a:rPr lang="en-US" dirty="0">
                <a:solidFill>
                  <a:srgbClr val="1F1F1F"/>
                </a:solidFill>
                <a:effectLst/>
                <a:latin typeface="Google Sans"/>
              </a:rPr>
              <a:t>This plot shows the top 10 state-level predictors from our regression model. States like Colorado, New Mexico, and Illinois are associated with significantly higher accident severity, even after controlling for weather and road conditions. This could be due to differences in geography, enforcement, or traffic patterns in those states. Interestingly, South Dakota shows a negative effect, indicating lower severity relative to the reference state. Including state as a predictor helped improve </a:t>
            </a:r>
            <a:r>
              <a:rPr lang="en-US" dirty="0" err="1">
                <a:solidFill>
                  <a:srgbClr val="1F1F1F"/>
                </a:solidFill>
                <a:effectLst/>
                <a:latin typeface="Google Sans"/>
              </a:rPr>
              <a:t>ou</a:t>
            </a:r>
            <a:endParaRPr lang="en-US" dirty="0">
              <a:solidFill>
                <a:srgbClr val="1F1F1F"/>
              </a:solidFill>
              <a:effectLst/>
              <a:latin typeface="Google Sans"/>
            </a:endParaRPr>
          </a:p>
          <a:p>
            <a:endParaRPr lang="en-US" b="0" i="0" dirty="0">
              <a:solidFill>
                <a:srgbClr val="FFFFFF"/>
              </a:solidFill>
              <a:effectLst/>
              <a:latin typeface="Google Material Icons"/>
            </a:endParaRPr>
          </a:p>
          <a:p>
            <a:r>
              <a:rPr lang="en-US" b="0" i="0" dirty="0">
                <a:solidFill>
                  <a:srgbClr val="1F1F1F"/>
                </a:solidFill>
                <a:effectLst/>
                <a:latin typeface="Google Sans"/>
              </a:rPr>
              <a:t>This plot shows the top 10 state-level predictors from our regression model. States like Colorado, New Mexico, and Illinois are associated with significantly higher accident severity, even after controlling for weather and road conditions. This could be due to differences in geography, enforcement, or traffic patterns in those states. Interestingly, South Dakota shows a negative effect, indicating lower severity relative to the reference state. Including state as a predictor helped improve </a:t>
            </a:r>
            <a:r>
              <a:rPr lang="en-US" b="0" i="0" dirty="0" err="1">
                <a:solidFill>
                  <a:srgbClr val="1F1F1F"/>
                </a:solidFill>
                <a:effectLst/>
                <a:latin typeface="Google Sans"/>
              </a:rPr>
              <a:t>ou</a:t>
            </a:r>
            <a:endParaRPr lang="en-US" b="0" i="0" dirty="0">
              <a:solidFill>
                <a:srgbClr val="FFFFFF"/>
              </a:solidFill>
              <a:effectLst/>
              <a:latin typeface="Roboto" panose="02000000000000000000" pitchFamily="2" charset="0"/>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a:p>
            <a:endParaRPr lang="en-US" b="0" i="0" dirty="0">
              <a:solidFill>
                <a:srgbClr val="1F1F1F"/>
              </a:solidFill>
              <a:effectLst/>
              <a:latin typeface="Google Sans"/>
            </a:endParaRPr>
          </a:p>
        </p:txBody>
      </p:sp>
      <p:sp>
        <p:nvSpPr>
          <p:cNvPr id="4" name="Slide Number Placeholder 3">
            <a:extLst>
              <a:ext uri="{FF2B5EF4-FFF2-40B4-BE49-F238E27FC236}">
                <a16:creationId xmlns:a16="http://schemas.microsoft.com/office/drawing/2014/main" id="{216B41E2-7FCC-945F-D5F6-5BA8FDB96CF8}"/>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0893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maps</a:t>
            </a:r>
          </a:p>
        </p:txBody>
      </p:sp>
    </p:spTree>
    <p:extLst>
      <p:ext uri="{BB962C8B-B14F-4D97-AF65-F5344CB8AC3E}">
        <p14:creationId xmlns:p14="http://schemas.microsoft.com/office/powerpoint/2010/main" val="309756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884679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029321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72720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03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688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860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084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346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380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22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428203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163056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EA64-D806-43AC-9DF2-F8C432F32B4C}" type="datetimeFigureOut">
              <a:rPr lang="en-US" smtClean="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968620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68338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61963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316335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498517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94870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160EA64-D806-43AC-9DF2-F8C432F32B4C}" type="datetimeFigureOut">
              <a:rPr lang="en-US" smtClean="0"/>
              <a:t>5/4/25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132847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159500" cy="8229600"/>
          </a:xfrm>
          <a:prstGeom prst="rect">
            <a:avLst/>
          </a:prstGeom>
        </p:spPr>
      </p:pic>
      <p:sp>
        <p:nvSpPr>
          <p:cNvPr id="3" name="Text 0"/>
          <p:cNvSpPr/>
          <p:nvPr/>
        </p:nvSpPr>
        <p:spPr>
          <a:xfrm>
            <a:off x="6280189" y="319169"/>
            <a:ext cx="7556421" cy="725805"/>
          </a:xfrm>
          <a:prstGeom prst="rect">
            <a:avLst/>
          </a:prstGeom>
          <a:noFill/>
          <a:ln/>
        </p:spPr>
        <p:txBody>
          <a:bodyPr wrap="square" lIns="0" tIns="0" rIns="0" bIns="0" rtlCol="0" anchor="t"/>
          <a:lstStyle/>
          <a:p>
            <a:pPr marL="0" indent="0" algn="l">
              <a:lnSpc>
                <a:spcPts val="5550"/>
              </a:lnSpc>
              <a:buNone/>
            </a:pPr>
            <a:r>
              <a:rPr lang="en-US" sz="4000" b="1" dirty="0">
                <a:solidFill>
                  <a:schemeClr val="accent1">
                    <a:lumMod val="50000"/>
                  </a:schemeClr>
                </a:solidFill>
                <a:latin typeface="Arial" panose="020B0604020202020204" pitchFamily="34" charset="0"/>
                <a:ea typeface="Inter Bold" pitchFamily="34" charset="-122"/>
                <a:cs typeface="Arial" panose="020B0604020202020204" pitchFamily="34" charset="0"/>
              </a:rPr>
              <a:t>STAT 632: Regression Analysis</a:t>
            </a:r>
          </a:p>
          <a:p>
            <a:pPr marL="0" indent="0" algn="l">
              <a:buNone/>
            </a:pPr>
            <a:endParaRPr lang="en-US" sz="4000" b="1" dirty="0">
              <a:solidFill>
                <a:schemeClr val="accent1">
                  <a:lumMod val="50000"/>
                </a:schemeClr>
              </a:solidFill>
              <a:ea typeface="Inter Bold" pitchFamily="34" charset="-122"/>
              <a:cs typeface="Inter Bold" pitchFamily="34" charset="-120"/>
            </a:endParaRPr>
          </a:p>
          <a:p>
            <a:pPr marL="0" indent="0" algn="l">
              <a:lnSpc>
                <a:spcPts val="5550"/>
              </a:lnSpc>
              <a:buNone/>
            </a:pPr>
            <a:r>
              <a:rPr lang="en-US" sz="3600" b="1" dirty="0">
                <a:solidFill>
                  <a:schemeClr val="accent1">
                    <a:lumMod val="50000"/>
                  </a:schemeClr>
                </a:solidFill>
                <a:latin typeface="Arial" panose="020B0604020202020204" pitchFamily="34" charset="0"/>
                <a:ea typeface="Inter Bold" pitchFamily="34" charset="-122"/>
                <a:cs typeface="Arial" panose="020B0604020202020204" pitchFamily="34" charset="0"/>
              </a:rPr>
              <a:t>Predicting Road Accident Severity in the US (2016-2023) : A Multiple Linear Regression and Random Forest Analysis</a:t>
            </a:r>
            <a:endParaRPr lang="en-US" sz="3600" dirty="0">
              <a:solidFill>
                <a:schemeClr val="accent1">
                  <a:lumMod val="50000"/>
                </a:schemeClr>
              </a:solidFill>
              <a:latin typeface="Arial" panose="020B0604020202020204" pitchFamily="34" charset="0"/>
              <a:cs typeface="Arial" panose="020B0604020202020204" pitchFamily="34" charset="0"/>
            </a:endParaRPr>
          </a:p>
        </p:txBody>
      </p:sp>
      <p:sp>
        <p:nvSpPr>
          <p:cNvPr id="4" name="Text 1"/>
          <p:cNvSpPr/>
          <p:nvPr/>
        </p:nvSpPr>
        <p:spPr>
          <a:xfrm>
            <a:off x="6280189" y="4821276"/>
            <a:ext cx="7556421" cy="725805"/>
          </a:xfrm>
          <a:prstGeom prst="rect">
            <a:avLst/>
          </a:prstGeom>
          <a:noFill/>
          <a:ln/>
        </p:spPr>
        <p:txBody>
          <a:bodyPr wrap="square" lIns="0" tIns="0" rIns="0" bIns="0" rtlCol="0" anchor="t"/>
          <a:lstStyle/>
          <a:p>
            <a:pPr marL="0" indent="0" algn="l">
              <a:lnSpc>
                <a:spcPts val="2850"/>
              </a:lnSpc>
              <a:buNone/>
            </a:pPr>
            <a:endParaRPr lang="en-US" sz="1750" dirty="0">
              <a:latin typeface="Arial" panose="020B0604020202020204" pitchFamily="34" charset="0"/>
              <a:cs typeface="Arial" panose="020B0604020202020204" pitchFamily="34" charset="0"/>
            </a:endParaRPr>
          </a:p>
          <a:p>
            <a:pPr marL="0" indent="0" algn="l">
              <a:lnSpc>
                <a:spcPts val="2850"/>
              </a:lnSpc>
              <a:buNone/>
            </a:pPr>
            <a:r>
              <a:rPr lang="en-US" sz="2000" b="1" dirty="0">
                <a:latin typeface="Arial" panose="020B0604020202020204" pitchFamily="34" charset="0"/>
                <a:cs typeface="Arial" panose="020B0604020202020204" pitchFamily="34" charset="0"/>
              </a:rPr>
              <a:t>Presented by:                                                          Instructor :</a:t>
            </a:r>
          </a:p>
        </p:txBody>
      </p:sp>
      <p:sp>
        <p:nvSpPr>
          <p:cNvPr id="5" name="Text 2"/>
          <p:cNvSpPr/>
          <p:nvPr/>
        </p:nvSpPr>
        <p:spPr>
          <a:xfrm>
            <a:off x="6280190" y="4795242"/>
            <a:ext cx="7556421"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6" name="Shape 3"/>
          <p:cNvSpPr/>
          <p:nvPr/>
        </p:nvSpPr>
        <p:spPr>
          <a:xfrm>
            <a:off x="6280190" y="5793105"/>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8" name="Text 4"/>
          <p:cNvSpPr/>
          <p:nvPr/>
        </p:nvSpPr>
        <p:spPr>
          <a:xfrm>
            <a:off x="6280188" y="5519231"/>
            <a:ext cx="1991678" cy="396835"/>
          </a:xfrm>
          <a:prstGeom prst="rect">
            <a:avLst/>
          </a:prstGeom>
          <a:noFill/>
          <a:ln/>
        </p:spPr>
        <p:txBody>
          <a:bodyPr wrap="none" lIns="0" tIns="0" rIns="0" bIns="0" rtlCol="0" anchor="t"/>
          <a:lstStyle/>
          <a:p>
            <a:pPr marL="0" indent="0" algn="l">
              <a:lnSpc>
                <a:spcPts val="3100"/>
              </a:lnSpc>
              <a:buNone/>
            </a:pPr>
            <a:r>
              <a:rPr lang="en-US" b="1" dirty="0">
                <a:solidFill>
                  <a:srgbClr val="272525"/>
                </a:solidFill>
                <a:latin typeface="Arial" panose="020B0604020202020204" pitchFamily="34" charset="0"/>
                <a:ea typeface="Inter Bold" pitchFamily="34" charset="-122"/>
                <a:cs typeface="Arial" panose="020B0604020202020204" pitchFamily="34" charset="0"/>
              </a:rPr>
              <a:t>Shrusthi</a:t>
            </a:r>
            <a:r>
              <a:rPr lang="en-US" b="1" dirty="0">
                <a:solidFill>
                  <a:srgbClr val="272525"/>
                </a:solidFill>
                <a:latin typeface="Inter Bold" pitchFamily="34" charset="0"/>
                <a:ea typeface="Inter Bold" pitchFamily="34" charset="-122"/>
                <a:cs typeface="Inter Bold" pitchFamily="34" charset="-120"/>
              </a:rPr>
              <a:t> H C</a:t>
            </a:r>
          </a:p>
          <a:p>
            <a:pPr marL="0" indent="0" algn="l">
              <a:lnSpc>
                <a:spcPts val="3100"/>
              </a:lnSpc>
              <a:buNone/>
            </a:pPr>
            <a:endParaRPr lang="en-US" sz="2200" b="1" dirty="0">
              <a:solidFill>
                <a:srgbClr val="272525"/>
              </a:solidFill>
              <a:latin typeface="Inter Bold" pitchFamily="34" charset="0"/>
              <a:ea typeface="Inter Bold" pitchFamily="34" charset="-122"/>
              <a:cs typeface="Inter Bold" pitchFamily="34" charset="-120"/>
            </a:endParaRPr>
          </a:p>
          <a:p>
            <a:pPr marL="0" indent="0" algn="l">
              <a:lnSpc>
                <a:spcPts val="3100"/>
              </a:lnSpc>
              <a:buNone/>
            </a:pPr>
            <a:endParaRPr lang="en-US" sz="2200" b="1" dirty="0">
              <a:solidFill>
                <a:srgbClr val="272525"/>
              </a:solidFill>
              <a:latin typeface="Inter Bold" pitchFamily="34" charset="0"/>
              <a:ea typeface="Inter Bold" pitchFamily="34" charset="-122"/>
            </a:endParaRPr>
          </a:p>
          <a:p>
            <a:pPr marL="0" indent="0" algn="l">
              <a:lnSpc>
                <a:spcPts val="3100"/>
              </a:lnSpc>
              <a:buNone/>
            </a:pPr>
            <a:endParaRPr lang="en-US" sz="2200" dirty="0"/>
          </a:p>
        </p:txBody>
      </p:sp>
      <p:sp>
        <p:nvSpPr>
          <p:cNvPr id="9" name="Text 4">
            <a:extLst>
              <a:ext uri="{FF2B5EF4-FFF2-40B4-BE49-F238E27FC236}">
                <a16:creationId xmlns:a16="http://schemas.microsoft.com/office/drawing/2014/main" id="{B47FB4B8-9A29-7276-DE1D-035664264EB9}"/>
              </a:ext>
            </a:extLst>
          </p:cNvPr>
          <p:cNvSpPr/>
          <p:nvPr/>
        </p:nvSpPr>
        <p:spPr>
          <a:xfrm>
            <a:off x="6280190" y="5875348"/>
            <a:ext cx="1991678" cy="396835"/>
          </a:xfrm>
          <a:prstGeom prst="rect">
            <a:avLst/>
          </a:prstGeom>
          <a:noFill/>
          <a:ln/>
        </p:spPr>
        <p:txBody>
          <a:bodyPr wrap="none" lIns="0" tIns="0" rIns="0" bIns="0" rtlCol="0" anchor="t"/>
          <a:lstStyle/>
          <a:p>
            <a:pPr marL="0" indent="0" algn="l">
              <a:lnSpc>
                <a:spcPts val="3100"/>
              </a:lnSpc>
              <a:buNone/>
            </a:pPr>
            <a:r>
              <a:rPr lang="en-US" b="1" dirty="0">
                <a:solidFill>
                  <a:srgbClr val="272525"/>
                </a:solidFill>
                <a:latin typeface="Arial" panose="020B0604020202020204" pitchFamily="34" charset="0"/>
                <a:ea typeface="Inter Bold" pitchFamily="34" charset="-122"/>
                <a:cs typeface="Arial" panose="020B0604020202020204" pitchFamily="34" charset="0"/>
              </a:rPr>
              <a:t>Shruti</a:t>
            </a:r>
            <a:r>
              <a:rPr lang="en-US" b="1" dirty="0">
                <a:solidFill>
                  <a:srgbClr val="272525"/>
                </a:solidFill>
                <a:latin typeface="Inter Bold" pitchFamily="34" charset="0"/>
                <a:ea typeface="Inter Bold" pitchFamily="34" charset="-122"/>
                <a:cs typeface="Inter Bold" pitchFamily="34" charset="-120"/>
              </a:rPr>
              <a:t> </a:t>
            </a:r>
            <a:r>
              <a:rPr lang="en-US" b="1" dirty="0" err="1">
                <a:solidFill>
                  <a:srgbClr val="272525"/>
                </a:solidFill>
                <a:latin typeface="Inter Bold" pitchFamily="34" charset="0"/>
                <a:ea typeface="Inter Bold" pitchFamily="34" charset="-122"/>
                <a:cs typeface="Inter Bold" pitchFamily="34" charset="-120"/>
              </a:rPr>
              <a:t>Gajre</a:t>
            </a:r>
            <a:endParaRPr lang="en-US" b="1" dirty="0">
              <a:solidFill>
                <a:srgbClr val="272525"/>
              </a:solidFill>
              <a:latin typeface="Inter Bold" pitchFamily="34" charset="0"/>
              <a:ea typeface="Inter Bold" pitchFamily="34" charset="-122"/>
              <a:cs typeface="Inter Bold" pitchFamily="34" charset="-120"/>
            </a:endParaRPr>
          </a:p>
          <a:p>
            <a:pPr marL="0" indent="0" algn="l">
              <a:lnSpc>
                <a:spcPts val="3100"/>
              </a:lnSpc>
              <a:buNone/>
            </a:pPr>
            <a:endParaRPr lang="en-US" b="1" dirty="0">
              <a:solidFill>
                <a:srgbClr val="272525"/>
              </a:solidFill>
              <a:latin typeface="Inter Bold" pitchFamily="34" charset="0"/>
              <a:ea typeface="Inter Bold" pitchFamily="34" charset="-122"/>
              <a:cs typeface="Inter Bold" pitchFamily="34" charset="-120"/>
            </a:endParaRPr>
          </a:p>
          <a:p>
            <a:pPr marL="0" indent="0" algn="l">
              <a:lnSpc>
                <a:spcPts val="3100"/>
              </a:lnSpc>
              <a:buNone/>
            </a:pPr>
            <a:endParaRPr lang="en-US" b="1" dirty="0">
              <a:solidFill>
                <a:srgbClr val="272525"/>
              </a:solidFill>
              <a:latin typeface="Inter Bold" pitchFamily="34" charset="0"/>
              <a:ea typeface="Inter Bold" pitchFamily="34" charset="-122"/>
            </a:endParaRPr>
          </a:p>
          <a:p>
            <a:pPr marL="0" indent="0" algn="l">
              <a:lnSpc>
                <a:spcPts val="3100"/>
              </a:lnSpc>
              <a:buNone/>
            </a:pPr>
            <a:endParaRPr lang="en-US" dirty="0"/>
          </a:p>
        </p:txBody>
      </p:sp>
      <p:sp>
        <p:nvSpPr>
          <p:cNvPr id="10" name="Text 4">
            <a:extLst>
              <a:ext uri="{FF2B5EF4-FFF2-40B4-BE49-F238E27FC236}">
                <a16:creationId xmlns:a16="http://schemas.microsoft.com/office/drawing/2014/main" id="{6D3ADB5C-7F6D-E9DF-184A-034807525B6F}"/>
              </a:ext>
            </a:extLst>
          </p:cNvPr>
          <p:cNvSpPr/>
          <p:nvPr/>
        </p:nvSpPr>
        <p:spPr>
          <a:xfrm>
            <a:off x="6280190" y="6189940"/>
            <a:ext cx="1991678" cy="396835"/>
          </a:xfrm>
          <a:prstGeom prst="rect">
            <a:avLst/>
          </a:prstGeom>
          <a:noFill/>
          <a:ln/>
        </p:spPr>
        <p:txBody>
          <a:bodyPr wrap="none" lIns="0" tIns="0" rIns="0" bIns="0" rtlCol="0" anchor="t"/>
          <a:lstStyle/>
          <a:p>
            <a:pPr marL="0" indent="0" algn="l">
              <a:lnSpc>
                <a:spcPts val="3100"/>
              </a:lnSpc>
              <a:buNone/>
            </a:pPr>
            <a:r>
              <a:rPr lang="en-US" b="1" dirty="0" err="1">
                <a:solidFill>
                  <a:srgbClr val="272525"/>
                </a:solidFill>
                <a:latin typeface="Arial" panose="020B0604020202020204" pitchFamily="34" charset="0"/>
                <a:ea typeface="Inter Bold" pitchFamily="34" charset="-122"/>
                <a:cs typeface="Arial" panose="020B0604020202020204" pitchFamily="34" charset="0"/>
              </a:rPr>
              <a:t>Namitha</a:t>
            </a:r>
            <a:r>
              <a:rPr lang="en-US" sz="2200" b="1" dirty="0">
                <a:solidFill>
                  <a:srgbClr val="272525"/>
                </a:solidFill>
                <a:latin typeface="Inter Bold" pitchFamily="34" charset="0"/>
                <a:ea typeface="Inter Bold" pitchFamily="34" charset="-122"/>
                <a:cs typeface="Inter Bold" pitchFamily="34" charset="-120"/>
              </a:rPr>
              <a:t> </a:t>
            </a:r>
            <a:r>
              <a:rPr lang="en-US" b="1" dirty="0" err="1">
                <a:solidFill>
                  <a:srgbClr val="272525"/>
                </a:solidFill>
                <a:latin typeface="Inter Bold" pitchFamily="34" charset="0"/>
                <a:ea typeface="Inter Bold" pitchFamily="34" charset="-122"/>
                <a:cs typeface="Inter Bold" pitchFamily="34" charset="-120"/>
              </a:rPr>
              <a:t>Kuthani</a:t>
            </a:r>
            <a:endParaRPr lang="en-US" b="1" dirty="0">
              <a:solidFill>
                <a:srgbClr val="272525"/>
              </a:solidFill>
              <a:latin typeface="Inter Bold" pitchFamily="34" charset="0"/>
              <a:ea typeface="Inter Bold" pitchFamily="34" charset="-122"/>
              <a:cs typeface="Inter Bold" pitchFamily="34" charset="-120"/>
            </a:endParaRPr>
          </a:p>
          <a:p>
            <a:pPr marL="0" indent="0" algn="l">
              <a:lnSpc>
                <a:spcPts val="3100"/>
              </a:lnSpc>
              <a:buNone/>
            </a:pPr>
            <a:endParaRPr lang="en-US" sz="2200" dirty="0"/>
          </a:p>
        </p:txBody>
      </p:sp>
      <p:sp>
        <p:nvSpPr>
          <p:cNvPr id="17" name="TextBox 16">
            <a:extLst>
              <a:ext uri="{FF2B5EF4-FFF2-40B4-BE49-F238E27FC236}">
                <a16:creationId xmlns:a16="http://schemas.microsoft.com/office/drawing/2014/main" id="{5195D4BD-38A1-6006-DCA9-90B9022B913A}"/>
              </a:ext>
            </a:extLst>
          </p:cNvPr>
          <p:cNvSpPr txBox="1"/>
          <p:nvPr/>
        </p:nvSpPr>
        <p:spPr>
          <a:xfrm>
            <a:off x="11924270" y="5462843"/>
            <a:ext cx="7315200" cy="451406"/>
          </a:xfrm>
          <a:prstGeom prst="rect">
            <a:avLst/>
          </a:prstGeom>
          <a:noFill/>
        </p:spPr>
        <p:txBody>
          <a:bodyPr wrap="square">
            <a:spAutoFit/>
          </a:bodyPr>
          <a:lstStyle/>
          <a:p>
            <a:pPr marL="0" indent="0" algn="l">
              <a:lnSpc>
                <a:spcPts val="3100"/>
              </a:lnSpc>
              <a:buNone/>
            </a:pPr>
            <a:r>
              <a:rPr lang="en-US" sz="1800" b="1" dirty="0">
                <a:solidFill>
                  <a:srgbClr val="272525"/>
                </a:solidFill>
                <a:latin typeface="Inter Bold" pitchFamily="34" charset="0"/>
                <a:ea typeface="Inter Bold" pitchFamily="34" charset="-122"/>
              </a:rPr>
              <a:t>Dr. Joshua Kerr</a:t>
            </a:r>
          </a:p>
        </p:txBody>
      </p:sp>
      <p:sp>
        <p:nvSpPr>
          <p:cNvPr id="18" name="TextBox 17">
            <a:extLst>
              <a:ext uri="{FF2B5EF4-FFF2-40B4-BE49-F238E27FC236}">
                <a16:creationId xmlns:a16="http://schemas.microsoft.com/office/drawing/2014/main" id="{B329B01D-4285-3828-D715-70EE91CADC3D}"/>
              </a:ext>
            </a:extLst>
          </p:cNvPr>
          <p:cNvSpPr txBox="1"/>
          <p:nvPr/>
        </p:nvSpPr>
        <p:spPr>
          <a:xfrm>
            <a:off x="11058525" y="6886575"/>
            <a:ext cx="3400425" cy="369332"/>
          </a:xfrm>
          <a:prstGeom prst="rect">
            <a:avLst/>
          </a:prstGeom>
          <a:noFill/>
        </p:spPr>
        <p:txBody>
          <a:bodyPr wrap="square" rtlCol="0">
            <a:spAutoFit/>
          </a:bodyPr>
          <a:lstStyle/>
          <a:p>
            <a:r>
              <a:rPr lang="en-US" dirty="0"/>
              <a:t>Last updated: May 6</a:t>
            </a:r>
            <a:r>
              <a:rPr lang="en-US" baseline="30000" dirty="0"/>
              <a:t>th</a:t>
            </a:r>
            <a:r>
              <a:rPr lang="en-US" dirty="0"/>
              <a: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B7A103-C463-5C53-74ED-BF9AA63B963A}"/>
              </a:ext>
            </a:extLst>
          </p:cNvPr>
          <p:cNvSpPr txBox="1"/>
          <p:nvPr/>
        </p:nvSpPr>
        <p:spPr>
          <a:xfrm>
            <a:off x="160396" y="360346"/>
            <a:ext cx="13149202" cy="535531"/>
          </a:xfrm>
          <a:prstGeom prst="rect">
            <a:avLst/>
          </a:prstGeom>
          <a:noFill/>
        </p:spPr>
        <p:txBody>
          <a:bodyPr wrap="square">
            <a:spAutoFit/>
          </a:bodyPr>
          <a:lstStyle/>
          <a:p>
            <a:pPr>
              <a:lnSpc>
                <a:spcPct val="90000"/>
              </a:lnSpc>
              <a:spcBef>
                <a:spcPct val="0"/>
              </a:spcBef>
              <a:spcAft>
                <a:spcPts val="600"/>
              </a:spcAft>
            </a:pPr>
            <a:r>
              <a:rPr lang="en-US" sz="3200" b="1" dirty="0">
                <a:solidFill>
                  <a:schemeClr val="accent1">
                    <a:lumMod val="50000"/>
                  </a:schemeClr>
                </a:solidFill>
                <a:latin typeface="Calibri" panose="020F0502020204030204" pitchFamily="34" charset="0"/>
                <a:ea typeface="+mj-ea"/>
                <a:cs typeface="Calibri" panose="020F0502020204030204" pitchFamily="34" charset="0"/>
              </a:rPr>
              <a:t>Random Forest model &amp; Variable importance from Random Forest</a:t>
            </a:r>
          </a:p>
        </p:txBody>
      </p:sp>
      <p:pic>
        <p:nvPicPr>
          <p:cNvPr id="6" name="Picture 5">
            <a:extLst>
              <a:ext uri="{FF2B5EF4-FFF2-40B4-BE49-F238E27FC236}">
                <a16:creationId xmlns:a16="http://schemas.microsoft.com/office/drawing/2014/main" id="{2B706E75-0710-D0B6-6AFA-ED1559E1E66A}"/>
              </a:ext>
            </a:extLst>
          </p:cNvPr>
          <p:cNvPicPr>
            <a:picLocks noChangeAspect="1"/>
          </p:cNvPicPr>
          <p:nvPr/>
        </p:nvPicPr>
        <p:blipFill>
          <a:blip r:embed="rId3"/>
          <a:stretch>
            <a:fillRect/>
          </a:stretch>
        </p:blipFill>
        <p:spPr>
          <a:xfrm>
            <a:off x="152400" y="1679459"/>
            <a:ext cx="7611053" cy="3317301"/>
          </a:xfrm>
          <a:prstGeom prst="rect">
            <a:avLst/>
          </a:prstGeom>
        </p:spPr>
      </p:pic>
      <p:pic>
        <p:nvPicPr>
          <p:cNvPr id="10" name="Picture 9">
            <a:extLst>
              <a:ext uri="{FF2B5EF4-FFF2-40B4-BE49-F238E27FC236}">
                <a16:creationId xmlns:a16="http://schemas.microsoft.com/office/drawing/2014/main" id="{8F6634A5-B922-9C4C-C378-80EC0BFE211D}"/>
              </a:ext>
            </a:extLst>
          </p:cNvPr>
          <p:cNvPicPr>
            <a:picLocks noChangeAspect="1"/>
          </p:cNvPicPr>
          <p:nvPr/>
        </p:nvPicPr>
        <p:blipFill>
          <a:blip r:embed="rId4"/>
          <a:stretch>
            <a:fillRect/>
          </a:stretch>
        </p:blipFill>
        <p:spPr>
          <a:xfrm>
            <a:off x="8190001" y="1529402"/>
            <a:ext cx="6157304" cy="3617416"/>
          </a:xfrm>
          <a:prstGeom prst="rect">
            <a:avLst/>
          </a:prstGeom>
        </p:spPr>
      </p:pic>
      <p:sp>
        <p:nvSpPr>
          <p:cNvPr id="13" name="TextBox 12">
            <a:extLst>
              <a:ext uri="{FF2B5EF4-FFF2-40B4-BE49-F238E27FC236}">
                <a16:creationId xmlns:a16="http://schemas.microsoft.com/office/drawing/2014/main" id="{CE5D3F81-E53F-D8DD-6D10-4B6D4E87A60C}"/>
              </a:ext>
            </a:extLst>
          </p:cNvPr>
          <p:cNvSpPr txBox="1"/>
          <p:nvPr/>
        </p:nvSpPr>
        <p:spPr>
          <a:xfrm>
            <a:off x="448253" y="5903810"/>
            <a:ext cx="7315200" cy="646331"/>
          </a:xfrm>
          <a:prstGeom prst="rect">
            <a:avLst/>
          </a:prstGeom>
          <a:noFill/>
        </p:spPr>
        <p:txBody>
          <a:bodyPr wrap="square">
            <a:spAutoFit/>
          </a:bodyPr>
          <a:lstStyle/>
          <a:p>
            <a:pPr>
              <a:lnSpc>
                <a:spcPct val="90000"/>
              </a:lnSpc>
              <a:spcBef>
                <a:spcPts val="1000"/>
              </a:spcBef>
            </a:pPr>
            <a:r>
              <a:rPr lang="en-US" sz="4000" dirty="0">
                <a:solidFill>
                  <a:schemeClr val="accent1">
                    <a:lumMod val="50000"/>
                  </a:schemeClr>
                </a:solidFill>
              </a:rPr>
              <a:t> "Overall Accuracy: 85.52 %"</a:t>
            </a:r>
          </a:p>
        </p:txBody>
      </p:sp>
      <p:sp>
        <p:nvSpPr>
          <p:cNvPr id="18" name="Rectangle 17">
            <a:extLst>
              <a:ext uri="{FF2B5EF4-FFF2-40B4-BE49-F238E27FC236}">
                <a16:creationId xmlns:a16="http://schemas.microsoft.com/office/drawing/2014/main" id="{CD5E3907-C3B9-07B0-5EDD-FD7FE9C68A2F}"/>
              </a:ext>
            </a:extLst>
          </p:cNvPr>
          <p:cNvSpPr/>
          <p:nvPr/>
        </p:nvSpPr>
        <p:spPr>
          <a:xfrm>
            <a:off x="7936549" y="5473890"/>
            <a:ext cx="6541451" cy="217151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600" dirty="0"/>
              <a:t>Top predictors: Distance, State, Traffic Signal, Pressure</a:t>
            </a:r>
          </a:p>
          <a:p>
            <a:pPr marL="285750" indent="-285750">
              <a:buFont typeface="Wingdings" pitchFamily="2" charset="2"/>
              <a:buChar char="Ø"/>
            </a:pPr>
            <a:r>
              <a:rPr lang="en-US" sz="1600" dirty="0"/>
              <a:t>Distance is the most important feature across both metrics</a:t>
            </a:r>
          </a:p>
          <a:p>
            <a:pPr marL="285750" indent="-285750">
              <a:buFont typeface="Wingdings" pitchFamily="2" charset="2"/>
              <a:buChar char="Ø"/>
            </a:pPr>
            <a:r>
              <a:rPr lang="en-US" sz="1600" dirty="0"/>
              <a:t>State also highly influential — reflects geographic variation in severity</a:t>
            </a:r>
          </a:p>
          <a:p>
            <a:pPr marL="285750" indent="-285750">
              <a:buFont typeface="Wingdings" pitchFamily="2" charset="2"/>
              <a:buChar char="Ø"/>
            </a:pPr>
            <a:r>
              <a:rPr lang="en-US" sz="1600" dirty="0"/>
              <a:t>Traffic Signal Flag has a clear role: accidents with signals tend to be less severe</a:t>
            </a:r>
          </a:p>
          <a:p>
            <a:pPr marL="285750" indent="-285750">
              <a:buFont typeface="Wingdings" pitchFamily="2" charset="2"/>
              <a:buChar char="Ø"/>
            </a:pPr>
            <a:r>
              <a:rPr lang="en-US" sz="1600" dirty="0"/>
              <a:t>Weather and visibility play a moderate role</a:t>
            </a:r>
          </a:p>
          <a:p>
            <a:pPr marL="285750" indent="-285750">
              <a:buFont typeface="Wingdings" pitchFamily="2" charset="2"/>
              <a:buChar char="Ø"/>
            </a:pPr>
            <a:r>
              <a:rPr lang="en-US" sz="1600" dirty="0"/>
              <a:t>Peak Hour and Road Features are less important in the model</a:t>
            </a:r>
          </a:p>
        </p:txBody>
      </p:sp>
    </p:spTree>
    <p:extLst>
      <p:ext uri="{BB962C8B-B14F-4D97-AF65-F5344CB8AC3E}">
        <p14:creationId xmlns:p14="http://schemas.microsoft.com/office/powerpoint/2010/main" val="467936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8000">
              <a:srgbClr val="C0D8FF"/>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0BCBA5-7E51-5340-3E27-81609ED88E73}"/>
              </a:ext>
            </a:extLst>
          </p:cNvPr>
          <p:cNvPicPr>
            <a:picLocks noChangeAspect="1"/>
          </p:cNvPicPr>
          <p:nvPr/>
        </p:nvPicPr>
        <p:blipFill>
          <a:blip r:embed="rId2"/>
          <a:stretch>
            <a:fillRect/>
          </a:stretch>
        </p:blipFill>
        <p:spPr>
          <a:xfrm>
            <a:off x="-1" y="0"/>
            <a:ext cx="5168901" cy="8229600"/>
          </a:xfrm>
          <a:prstGeom prst="rect">
            <a:avLst/>
          </a:prstGeom>
        </p:spPr>
      </p:pic>
      <p:pic>
        <p:nvPicPr>
          <p:cNvPr id="3" name="Picture 2" descr="A graph with numbers and a red square&#10;&#10;AI-generated content may be incorrect.">
            <a:extLst>
              <a:ext uri="{FF2B5EF4-FFF2-40B4-BE49-F238E27FC236}">
                <a16:creationId xmlns:a16="http://schemas.microsoft.com/office/drawing/2014/main" id="{42866F66-C93F-9ABA-E40B-F90D20599A8F}"/>
              </a:ext>
            </a:extLst>
          </p:cNvPr>
          <p:cNvPicPr>
            <a:picLocks noChangeAspect="1"/>
          </p:cNvPicPr>
          <p:nvPr/>
        </p:nvPicPr>
        <p:blipFill>
          <a:blip r:embed="rId3"/>
          <a:stretch>
            <a:fillRect/>
          </a:stretch>
        </p:blipFill>
        <p:spPr>
          <a:xfrm>
            <a:off x="5467606" y="1591186"/>
            <a:ext cx="8553194" cy="4612187"/>
          </a:xfrm>
          <a:prstGeom prst="rect">
            <a:avLst/>
          </a:prstGeom>
        </p:spPr>
      </p:pic>
      <p:sp>
        <p:nvSpPr>
          <p:cNvPr id="7" name="TextBox 6">
            <a:extLst>
              <a:ext uri="{FF2B5EF4-FFF2-40B4-BE49-F238E27FC236}">
                <a16:creationId xmlns:a16="http://schemas.microsoft.com/office/drawing/2014/main" id="{44628740-6B98-39FF-9D50-274B562D0D5D}"/>
              </a:ext>
            </a:extLst>
          </p:cNvPr>
          <p:cNvSpPr txBox="1"/>
          <p:nvPr/>
        </p:nvSpPr>
        <p:spPr>
          <a:xfrm>
            <a:off x="5346700" y="111457"/>
            <a:ext cx="8763000" cy="1200329"/>
          </a:xfrm>
          <a:prstGeom prst="rect">
            <a:avLst/>
          </a:prstGeom>
          <a:noFill/>
        </p:spPr>
        <p:txBody>
          <a:bodyPr wrap="square">
            <a:spAutoFit/>
          </a:bodyPr>
          <a:lstStyle/>
          <a:p>
            <a:pPr>
              <a:lnSpc>
                <a:spcPct val="90000"/>
              </a:lnSpc>
              <a:spcBef>
                <a:spcPct val="0"/>
              </a:spcBef>
              <a:spcAft>
                <a:spcPts val="600"/>
              </a:spcAft>
            </a:pPr>
            <a:r>
              <a:rPr lang="en-US" sz="4000" b="1" dirty="0">
                <a:solidFill>
                  <a:schemeClr val="accent1">
                    <a:lumMod val="50000"/>
                  </a:schemeClr>
                </a:solidFill>
                <a:latin typeface="Calibri" panose="020F0502020204030204" pitchFamily="34" charset="0"/>
                <a:ea typeface="+mj-ea"/>
                <a:cs typeface="Calibri" panose="020F0502020204030204" pitchFamily="34" charset="0"/>
              </a:rPr>
              <a:t>Confusion matrix heatmap (Random Forest)</a:t>
            </a:r>
          </a:p>
        </p:txBody>
      </p:sp>
      <p:sp>
        <p:nvSpPr>
          <p:cNvPr id="8" name="Rectangle 7">
            <a:extLst>
              <a:ext uri="{FF2B5EF4-FFF2-40B4-BE49-F238E27FC236}">
                <a16:creationId xmlns:a16="http://schemas.microsoft.com/office/drawing/2014/main" id="{DD5B23C4-72D9-A0ED-E12C-E006E121FF6C}"/>
              </a:ext>
            </a:extLst>
          </p:cNvPr>
          <p:cNvSpPr/>
          <p:nvPr/>
        </p:nvSpPr>
        <p:spPr>
          <a:xfrm>
            <a:off x="5588000" y="6441997"/>
            <a:ext cx="8769096" cy="13431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TextBox 9">
            <a:extLst>
              <a:ext uri="{FF2B5EF4-FFF2-40B4-BE49-F238E27FC236}">
                <a16:creationId xmlns:a16="http://schemas.microsoft.com/office/drawing/2014/main" id="{B76B47D7-4781-8308-95AF-743E978755BE}"/>
              </a:ext>
            </a:extLst>
          </p:cNvPr>
          <p:cNvSpPr txBox="1"/>
          <p:nvPr/>
        </p:nvSpPr>
        <p:spPr>
          <a:xfrm>
            <a:off x="5588000" y="6448923"/>
            <a:ext cx="8769096" cy="1166473"/>
          </a:xfrm>
          <a:prstGeom prst="rect">
            <a:avLst/>
          </a:prstGeom>
          <a:noFill/>
        </p:spPr>
        <p:txBody>
          <a:bodyPr wrap="square">
            <a:spAutoFit/>
          </a:bodyPr>
          <a:lstStyle/>
          <a:p>
            <a:pPr marL="57150" indent="-285750">
              <a:lnSpc>
                <a:spcPct val="90000"/>
              </a:lnSpc>
              <a:spcAft>
                <a:spcPts val="600"/>
              </a:spcAft>
              <a:buFont typeface="Wingdings" pitchFamily="2" charset="2"/>
              <a:buChar char="Ø"/>
            </a:pPr>
            <a:r>
              <a:rPr lang="en-US" sz="1800" dirty="0">
                <a:effectLst/>
                <a:latin typeface="+mj-lt"/>
                <a:cs typeface="Arial" panose="020B0604020202020204" pitchFamily="34" charset="0"/>
              </a:rPr>
              <a:t>The confusion matrix shows that the Random Forest model is highly accurate for the majority class (Severity = 2), but performs poorly on rare classes like Severity = 1 and 4. </a:t>
            </a:r>
          </a:p>
          <a:p>
            <a:pPr marL="57150" indent="-285750">
              <a:lnSpc>
                <a:spcPct val="90000"/>
              </a:lnSpc>
              <a:spcAft>
                <a:spcPts val="600"/>
              </a:spcAft>
              <a:buFont typeface="Wingdings" pitchFamily="2" charset="2"/>
              <a:buChar char="Ø"/>
            </a:pPr>
            <a:r>
              <a:rPr lang="en-US" sz="1800" dirty="0">
                <a:effectLst/>
                <a:latin typeface="+mj-lt"/>
                <a:cs typeface="Arial" panose="020B0604020202020204" pitchFamily="34" charset="0"/>
              </a:rPr>
              <a:t>This imbalance skews predictions and suggests the need for class rebalancing (e.g., SMOTE, </a:t>
            </a:r>
            <a:r>
              <a:rPr lang="en-US" sz="1800" dirty="0" err="1">
                <a:effectLst/>
                <a:latin typeface="+mj-lt"/>
                <a:cs typeface="Arial" panose="020B0604020202020204" pitchFamily="34" charset="0"/>
              </a:rPr>
              <a:t>downsampling</a:t>
            </a:r>
            <a:r>
              <a:rPr lang="en-US" sz="1800" dirty="0">
                <a:effectLst/>
                <a:latin typeface="+mj-lt"/>
                <a:cs typeface="Arial" panose="020B0604020202020204" pitchFamily="34" charset="0"/>
              </a:rPr>
              <a:t>, or weighting) to improve generalization to all severity levels</a:t>
            </a:r>
            <a:r>
              <a:rPr lang="en-US" sz="180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12928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bg>
      <p:bgPr>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793790" y="693063"/>
            <a:ext cx="7556421" cy="1417558"/>
          </a:xfrm>
          <a:prstGeom prst="rect">
            <a:avLst/>
          </a:prstGeom>
          <a:noFill/>
          <a:ln/>
        </p:spPr>
        <p:txBody>
          <a:bodyPr wrap="square" lIns="0" tIns="0" rIns="0" bIns="0" rtlCol="0" anchor="t"/>
          <a:lstStyle/>
          <a:p>
            <a:pPr marL="0" indent="0" algn="l">
              <a:lnSpc>
                <a:spcPts val="5550"/>
              </a:lnSpc>
              <a:buNone/>
            </a:pPr>
            <a:endParaRPr lang="en-US" sz="4450" dirty="0"/>
          </a:p>
        </p:txBody>
      </p:sp>
      <p:sp>
        <p:nvSpPr>
          <p:cNvPr id="6" name="Text 2"/>
          <p:cNvSpPr/>
          <p:nvPr/>
        </p:nvSpPr>
        <p:spPr>
          <a:xfrm>
            <a:off x="1530906" y="2528649"/>
            <a:ext cx="2844760"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3"/>
          <p:cNvSpPr/>
          <p:nvPr/>
        </p:nvSpPr>
        <p:spPr>
          <a:xfrm>
            <a:off x="1530906" y="3019068"/>
            <a:ext cx="681930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5"/>
          <p:cNvSpPr/>
          <p:nvPr/>
        </p:nvSpPr>
        <p:spPr>
          <a:xfrm>
            <a:off x="1530906" y="3913465"/>
            <a:ext cx="3185993"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1" name="Text 6"/>
          <p:cNvSpPr/>
          <p:nvPr/>
        </p:nvSpPr>
        <p:spPr>
          <a:xfrm>
            <a:off x="1530906" y="4403884"/>
            <a:ext cx="681930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4" name="Text 8"/>
          <p:cNvSpPr/>
          <p:nvPr/>
        </p:nvSpPr>
        <p:spPr>
          <a:xfrm>
            <a:off x="1530906" y="5298281"/>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9"/>
          <p:cNvSpPr/>
          <p:nvPr/>
        </p:nvSpPr>
        <p:spPr>
          <a:xfrm>
            <a:off x="1530906" y="5788700"/>
            <a:ext cx="681930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8" name="Text 11"/>
          <p:cNvSpPr/>
          <p:nvPr/>
        </p:nvSpPr>
        <p:spPr>
          <a:xfrm>
            <a:off x="1530906" y="6683097"/>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9" name="Text 12"/>
          <p:cNvSpPr/>
          <p:nvPr/>
        </p:nvSpPr>
        <p:spPr>
          <a:xfrm>
            <a:off x="1530906" y="7173516"/>
            <a:ext cx="681930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1" name="Picture 20">
            <a:extLst>
              <a:ext uri="{FF2B5EF4-FFF2-40B4-BE49-F238E27FC236}">
                <a16:creationId xmlns:a16="http://schemas.microsoft.com/office/drawing/2014/main" id="{6DBBBAE1-B0D3-DDE1-E5E4-C8C559A7A46B}"/>
              </a:ext>
            </a:extLst>
          </p:cNvPr>
          <p:cNvPicPr>
            <a:picLocks noChangeAspect="1"/>
          </p:cNvPicPr>
          <p:nvPr/>
        </p:nvPicPr>
        <p:blipFill>
          <a:blip r:embed="rId3"/>
          <a:stretch>
            <a:fillRect/>
          </a:stretch>
        </p:blipFill>
        <p:spPr>
          <a:xfrm>
            <a:off x="0" y="64850"/>
            <a:ext cx="14630400" cy="6618248"/>
          </a:xfrm>
          <a:prstGeom prst="rect">
            <a:avLst/>
          </a:prstGeom>
        </p:spPr>
      </p:pic>
      <p:sp>
        <p:nvSpPr>
          <p:cNvPr id="26" name="Rounded Rectangle 25">
            <a:extLst>
              <a:ext uri="{FF2B5EF4-FFF2-40B4-BE49-F238E27FC236}">
                <a16:creationId xmlns:a16="http://schemas.microsoft.com/office/drawing/2014/main" id="{E24A41CC-D592-5BD9-3D79-A17AD572A9A5}"/>
              </a:ext>
            </a:extLst>
          </p:cNvPr>
          <p:cNvSpPr/>
          <p:nvPr/>
        </p:nvSpPr>
        <p:spPr>
          <a:xfrm>
            <a:off x="2133600" y="6683097"/>
            <a:ext cx="10007600" cy="1546503"/>
          </a:xfrm>
          <a:prstGeom prst="roundRect">
            <a:avLst>
              <a:gd name="adj" fmla="val 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800" dirty="0">
                <a:effectLst/>
                <a:latin typeface="+mj-lt"/>
              </a:rPr>
              <a:t>Highlighted states: </a:t>
            </a:r>
            <a:r>
              <a:rPr lang="en-US" sz="1800" b="1" dirty="0">
                <a:effectLst/>
                <a:latin typeface="+mj-lt"/>
              </a:rPr>
              <a:t>Wyoming, Illinois, New Mexico, Rhode Island, Indiana</a:t>
            </a:r>
            <a:endParaRPr lang="en-US" sz="1800" dirty="0">
              <a:effectLst/>
              <a:latin typeface="+mj-lt"/>
            </a:endParaRPr>
          </a:p>
          <a:p>
            <a:pPr marL="285750" indent="-285750">
              <a:buFont typeface="Wingdings" pitchFamily="2" charset="2"/>
              <a:buChar char="Ø"/>
            </a:pPr>
            <a:r>
              <a:rPr lang="en-US" sz="1800" dirty="0">
                <a:effectLst/>
                <a:latin typeface="+mj-lt"/>
              </a:rPr>
              <a:t>These states have the </a:t>
            </a:r>
            <a:r>
              <a:rPr lang="en-US" sz="1800" b="1" dirty="0">
                <a:effectLst/>
                <a:latin typeface="+mj-lt"/>
              </a:rPr>
              <a:t>highest average severity</a:t>
            </a:r>
            <a:r>
              <a:rPr lang="en-US" sz="1800" dirty="0">
                <a:effectLst/>
                <a:latin typeface="+mj-lt"/>
              </a:rPr>
              <a:t> across all crashes in the dataset</a:t>
            </a:r>
          </a:p>
          <a:p>
            <a:pPr marL="285750" indent="-285750">
              <a:buFont typeface="Wingdings" pitchFamily="2" charset="2"/>
              <a:buChar char="Ø"/>
            </a:pPr>
            <a:r>
              <a:rPr lang="en-US" sz="1800" dirty="0">
                <a:effectLst/>
                <a:latin typeface="+mj-lt"/>
              </a:rPr>
              <a:t>Severity ranges from ~</a:t>
            </a:r>
            <a:r>
              <a:rPr lang="en-US" sz="1800" b="1" dirty="0">
                <a:effectLst/>
                <a:latin typeface="+mj-lt"/>
              </a:rPr>
              <a:t>2.4 to 2.65</a:t>
            </a:r>
            <a:r>
              <a:rPr lang="en-US" sz="1800" dirty="0">
                <a:effectLst/>
                <a:latin typeface="+mj-lt"/>
              </a:rPr>
              <a:t>, with red indicating more severe crashes</a:t>
            </a:r>
          </a:p>
          <a:p>
            <a:pPr marL="285750" indent="-285750">
              <a:buFont typeface="Wingdings" pitchFamily="2" charset="2"/>
              <a:buChar char="Ø"/>
            </a:pPr>
            <a:r>
              <a:rPr lang="en-US" sz="1800" dirty="0">
                <a:effectLst/>
                <a:latin typeface="+mj-lt"/>
              </a:rPr>
              <a:t>Patterns suggest possible </a:t>
            </a:r>
            <a:r>
              <a:rPr lang="en-US" sz="1800" b="1" dirty="0">
                <a:effectLst/>
                <a:latin typeface="+mj-lt"/>
              </a:rPr>
              <a:t>regional effects</a:t>
            </a:r>
            <a:r>
              <a:rPr lang="en-US" sz="1800" dirty="0">
                <a:effectLst/>
                <a:latin typeface="+mj-lt"/>
              </a:rPr>
              <a:t> beyond weather and road conditions</a:t>
            </a:r>
          </a:p>
          <a:p>
            <a:pPr marL="285750" indent="-285750">
              <a:buFont typeface="Wingdings" pitchFamily="2" charset="2"/>
              <a:buChar char="Ø"/>
            </a:pPr>
            <a:r>
              <a:rPr lang="en-US" sz="1800" dirty="0">
                <a:effectLst/>
                <a:latin typeface="+mj-lt"/>
              </a:rPr>
              <a:t>Could reflect differences in </a:t>
            </a:r>
            <a:r>
              <a:rPr lang="en-US" sz="1800" b="1" dirty="0">
                <a:effectLst/>
                <a:latin typeface="+mj-lt"/>
              </a:rPr>
              <a:t>driving behavior, road design, enforcement, or reporting practices</a:t>
            </a:r>
            <a:endParaRPr lang="en-US" sz="1800" dirty="0">
              <a:effectLst/>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0D8FF"/>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130929" y="328057"/>
            <a:ext cx="7688342" cy="1299686"/>
          </a:xfrm>
          <a:prstGeom prst="rect">
            <a:avLst/>
          </a:prstGeom>
          <a:noFill/>
          <a:ln/>
        </p:spPr>
        <p:txBody>
          <a:bodyPr wrap="square" lIns="0" tIns="0" rIns="0" bIns="0" rtlCol="0" anchor="t"/>
          <a:lstStyle/>
          <a:p>
            <a:pPr marL="0" indent="0" algn="l">
              <a:lnSpc>
                <a:spcPts val="5100"/>
              </a:lnSpc>
              <a:buNone/>
            </a:pPr>
            <a:r>
              <a:rPr lang="en-US" sz="4400" b="1" dirty="0">
                <a:solidFill>
                  <a:schemeClr val="accent1">
                    <a:lumMod val="50000"/>
                  </a:schemeClr>
                </a:solidFill>
                <a:latin typeface="Arial" panose="020B0604020202020204" pitchFamily="34" charset="0"/>
                <a:ea typeface="Inter Bold" pitchFamily="34" charset="-122"/>
                <a:cs typeface="Arial" panose="020B0604020202020204" pitchFamily="34" charset="0"/>
              </a:rPr>
              <a:t>Conclusion:</a:t>
            </a:r>
            <a:endParaRPr lang="en-US" sz="4400" b="1" dirty="0">
              <a:solidFill>
                <a:schemeClr val="accent1">
                  <a:lumMod val="50000"/>
                </a:schemeClr>
              </a:solidFill>
              <a:latin typeface="Arial" panose="020B0604020202020204" pitchFamily="34" charset="0"/>
              <a:cs typeface="Arial" panose="020B0604020202020204" pitchFamily="34" charset="0"/>
            </a:endParaRPr>
          </a:p>
        </p:txBody>
      </p:sp>
      <p:sp>
        <p:nvSpPr>
          <p:cNvPr id="5" name="Text 2"/>
          <p:cNvSpPr/>
          <p:nvPr/>
        </p:nvSpPr>
        <p:spPr>
          <a:xfrm>
            <a:off x="943332" y="2398871"/>
            <a:ext cx="2599372" cy="324802"/>
          </a:xfrm>
          <a:prstGeom prst="rect">
            <a:avLst/>
          </a:prstGeom>
          <a:noFill/>
          <a:ln/>
        </p:spPr>
        <p:txBody>
          <a:bodyPr wrap="none" lIns="0" tIns="0" rIns="0" bIns="0" rtlCol="0" anchor="t"/>
          <a:lstStyle/>
          <a:p>
            <a:pPr marL="0" indent="0" algn="l">
              <a:lnSpc>
                <a:spcPts val="2550"/>
              </a:lnSpc>
              <a:buNone/>
            </a:pPr>
            <a:endParaRPr lang="en-US" sz="2000" dirty="0"/>
          </a:p>
        </p:txBody>
      </p:sp>
      <p:sp>
        <p:nvSpPr>
          <p:cNvPr id="6" name="Text 3"/>
          <p:cNvSpPr/>
          <p:nvPr/>
        </p:nvSpPr>
        <p:spPr>
          <a:xfrm>
            <a:off x="943332" y="2848332"/>
            <a:ext cx="7257336" cy="332780"/>
          </a:xfrm>
          <a:prstGeom prst="rect">
            <a:avLst/>
          </a:prstGeom>
          <a:noFill/>
          <a:ln/>
        </p:spPr>
        <p:txBody>
          <a:bodyPr wrap="none" lIns="0" tIns="0" rIns="0" bIns="0" rtlCol="0" anchor="t"/>
          <a:lstStyle/>
          <a:p>
            <a:pPr marL="0" indent="0" algn="l">
              <a:lnSpc>
                <a:spcPts val="2600"/>
              </a:lnSpc>
              <a:buNone/>
            </a:pPr>
            <a:endParaRPr lang="en-US" sz="1600" dirty="0"/>
          </a:p>
        </p:txBody>
      </p:sp>
      <p:sp>
        <p:nvSpPr>
          <p:cNvPr id="8" name="Text 5"/>
          <p:cNvSpPr/>
          <p:nvPr/>
        </p:nvSpPr>
        <p:spPr>
          <a:xfrm>
            <a:off x="943332" y="3820001"/>
            <a:ext cx="2599372" cy="324802"/>
          </a:xfrm>
          <a:prstGeom prst="rect">
            <a:avLst/>
          </a:prstGeom>
          <a:noFill/>
          <a:ln/>
        </p:spPr>
        <p:txBody>
          <a:bodyPr wrap="none" lIns="0" tIns="0" rIns="0" bIns="0" rtlCol="0" anchor="t"/>
          <a:lstStyle/>
          <a:p>
            <a:pPr marL="0" indent="0" algn="l">
              <a:lnSpc>
                <a:spcPts val="2550"/>
              </a:lnSpc>
              <a:buNone/>
            </a:pPr>
            <a:endParaRPr lang="en-US" sz="2000" dirty="0"/>
          </a:p>
        </p:txBody>
      </p:sp>
      <p:sp>
        <p:nvSpPr>
          <p:cNvPr id="9" name="Text 6"/>
          <p:cNvSpPr/>
          <p:nvPr/>
        </p:nvSpPr>
        <p:spPr>
          <a:xfrm>
            <a:off x="943332" y="4269462"/>
            <a:ext cx="7257336" cy="332780"/>
          </a:xfrm>
          <a:prstGeom prst="rect">
            <a:avLst/>
          </a:prstGeom>
          <a:noFill/>
          <a:ln/>
        </p:spPr>
        <p:txBody>
          <a:bodyPr wrap="none" lIns="0" tIns="0" rIns="0" bIns="0" rtlCol="0" anchor="t"/>
          <a:lstStyle/>
          <a:p>
            <a:pPr marL="0" indent="0" algn="l">
              <a:lnSpc>
                <a:spcPts val="2600"/>
              </a:lnSpc>
              <a:buNone/>
            </a:pPr>
            <a:endParaRPr lang="en-US" sz="1600" dirty="0"/>
          </a:p>
        </p:txBody>
      </p:sp>
      <p:sp>
        <p:nvSpPr>
          <p:cNvPr id="11" name="Text 8"/>
          <p:cNvSpPr/>
          <p:nvPr/>
        </p:nvSpPr>
        <p:spPr>
          <a:xfrm>
            <a:off x="943332" y="5241131"/>
            <a:ext cx="2599372" cy="324802"/>
          </a:xfrm>
          <a:prstGeom prst="rect">
            <a:avLst/>
          </a:prstGeom>
          <a:noFill/>
          <a:ln/>
        </p:spPr>
        <p:txBody>
          <a:bodyPr wrap="none" lIns="0" tIns="0" rIns="0" bIns="0" rtlCol="0" anchor="t"/>
          <a:lstStyle/>
          <a:p>
            <a:pPr marL="0" indent="0" algn="l">
              <a:lnSpc>
                <a:spcPts val="2550"/>
              </a:lnSpc>
              <a:buNone/>
            </a:pPr>
            <a:endParaRPr lang="en-US" sz="2000" dirty="0"/>
          </a:p>
        </p:txBody>
      </p:sp>
      <p:sp>
        <p:nvSpPr>
          <p:cNvPr id="12" name="Text 9"/>
          <p:cNvSpPr/>
          <p:nvPr/>
        </p:nvSpPr>
        <p:spPr>
          <a:xfrm>
            <a:off x="943332" y="5690592"/>
            <a:ext cx="7257336" cy="332780"/>
          </a:xfrm>
          <a:prstGeom prst="rect">
            <a:avLst/>
          </a:prstGeom>
          <a:noFill/>
          <a:ln/>
        </p:spPr>
        <p:txBody>
          <a:bodyPr wrap="none" lIns="0" tIns="0" rIns="0" bIns="0" rtlCol="0" anchor="t"/>
          <a:lstStyle/>
          <a:p>
            <a:pPr marL="0" indent="0" algn="l">
              <a:lnSpc>
                <a:spcPts val="2600"/>
              </a:lnSpc>
              <a:buNone/>
            </a:pPr>
            <a:endParaRPr lang="en-US" sz="1600" dirty="0"/>
          </a:p>
        </p:txBody>
      </p:sp>
      <p:sp>
        <p:nvSpPr>
          <p:cNvPr id="14" name="Text 11"/>
          <p:cNvSpPr/>
          <p:nvPr/>
        </p:nvSpPr>
        <p:spPr>
          <a:xfrm>
            <a:off x="943332" y="6662261"/>
            <a:ext cx="2599372" cy="324802"/>
          </a:xfrm>
          <a:prstGeom prst="rect">
            <a:avLst/>
          </a:prstGeom>
          <a:noFill/>
          <a:ln/>
        </p:spPr>
        <p:txBody>
          <a:bodyPr wrap="none" lIns="0" tIns="0" rIns="0" bIns="0" rtlCol="0" anchor="t"/>
          <a:lstStyle/>
          <a:p>
            <a:pPr marL="0" indent="0" algn="l">
              <a:lnSpc>
                <a:spcPts val="2550"/>
              </a:lnSpc>
              <a:buNone/>
            </a:pPr>
            <a:endParaRPr lang="en-US" sz="2000" dirty="0"/>
          </a:p>
        </p:txBody>
      </p:sp>
      <p:sp>
        <p:nvSpPr>
          <p:cNvPr id="15" name="Text 12"/>
          <p:cNvSpPr/>
          <p:nvPr/>
        </p:nvSpPr>
        <p:spPr>
          <a:xfrm>
            <a:off x="943332" y="7111722"/>
            <a:ext cx="7257336" cy="332780"/>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6" name="Image 0" descr="preencoded.png">
            <a:extLst>
              <a:ext uri="{FF2B5EF4-FFF2-40B4-BE49-F238E27FC236}">
                <a16:creationId xmlns:a16="http://schemas.microsoft.com/office/drawing/2014/main" id="{405A044B-C5B5-0033-96B4-F7BD73910307}"/>
              </a:ext>
            </a:extLst>
          </p:cNvPr>
          <p:cNvPicPr>
            <a:picLocks noChangeAspect="1"/>
          </p:cNvPicPr>
          <p:nvPr/>
        </p:nvPicPr>
        <p:blipFill>
          <a:blip r:embed="rId3"/>
          <a:stretch>
            <a:fillRect/>
          </a:stretch>
        </p:blipFill>
        <p:spPr>
          <a:xfrm>
            <a:off x="9144000" y="0"/>
            <a:ext cx="5486400" cy="8229600"/>
          </a:xfrm>
          <a:prstGeom prst="rect">
            <a:avLst/>
          </a:prstGeom>
        </p:spPr>
      </p:pic>
      <p:sp>
        <p:nvSpPr>
          <p:cNvPr id="18" name="TextBox 17">
            <a:extLst>
              <a:ext uri="{FF2B5EF4-FFF2-40B4-BE49-F238E27FC236}">
                <a16:creationId xmlns:a16="http://schemas.microsoft.com/office/drawing/2014/main" id="{BEBBE0E0-8C2A-A45C-351D-FC9B8EC8530D}"/>
              </a:ext>
            </a:extLst>
          </p:cNvPr>
          <p:cNvSpPr txBox="1"/>
          <p:nvPr/>
        </p:nvSpPr>
        <p:spPr>
          <a:xfrm>
            <a:off x="0" y="1616203"/>
            <a:ext cx="8915400" cy="1569660"/>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mj-lt"/>
              </a:rPr>
              <a:t>L</a:t>
            </a:r>
            <a:r>
              <a:rPr lang="en-US" sz="2400" dirty="0">
                <a:effectLst/>
                <a:latin typeface="+mj-lt"/>
              </a:rPr>
              <a:t>inear models helped us interpret relationships, while random forest gave us better accuracy. </a:t>
            </a:r>
          </a:p>
          <a:p>
            <a:pPr marL="285750" indent="-285750">
              <a:buFont typeface="Arial" panose="020B0604020202020204" pitchFamily="34" charset="0"/>
              <a:buChar char="•"/>
            </a:pPr>
            <a:r>
              <a:rPr lang="en-US" sz="2400" dirty="0">
                <a:effectLst/>
                <a:latin typeface="+mj-lt"/>
              </a:rPr>
              <a:t>For future work, we’d like to improve prediction for rare severity levels and include more time-based seasonal features.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descr="A sign with a stop sign on it&#10;&#10;AI-generated content may be incorrect.">
            <a:extLst>
              <a:ext uri="{FF2B5EF4-FFF2-40B4-BE49-F238E27FC236}">
                <a16:creationId xmlns:a16="http://schemas.microsoft.com/office/drawing/2014/main" id="{F280B17F-BCEB-2079-A0F9-C18A59B41F82}"/>
              </a:ext>
            </a:extLst>
          </p:cNvPr>
          <p:cNvPicPr>
            <a:picLocks noChangeAspect="1"/>
          </p:cNvPicPr>
          <p:nvPr/>
        </p:nvPicPr>
        <p:blipFill>
          <a:blip r:embed="rId2"/>
          <a:stretch>
            <a:fillRect/>
          </a:stretch>
        </p:blipFill>
        <p:spPr>
          <a:xfrm>
            <a:off x="0" y="1"/>
            <a:ext cx="14630400" cy="8229600"/>
          </a:xfrm>
          <a:prstGeom prst="rect">
            <a:avLst/>
          </a:prstGeom>
          <a:noFill/>
        </p:spPr>
      </p:pic>
    </p:spTree>
    <p:extLst>
      <p:ext uri="{BB962C8B-B14F-4D97-AF65-F5344CB8AC3E}">
        <p14:creationId xmlns:p14="http://schemas.microsoft.com/office/powerpoint/2010/main" val="353091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400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D34576-32E7-2714-01A1-37E82278DE56}"/>
              </a:ext>
            </a:extLst>
          </p:cNvPr>
          <p:cNvSpPr txBox="1"/>
          <p:nvPr/>
        </p:nvSpPr>
        <p:spPr>
          <a:xfrm>
            <a:off x="190500" y="221546"/>
            <a:ext cx="7315200" cy="7431265"/>
          </a:xfrm>
          <a:prstGeom prst="rect">
            <a:avLst/>
          </a:prstGeom>
          <a:noFill/>
        </p:spPr>
        <p:txBody>
          <a:bodyPr wrap="square">
            <a:spAutoFit/>
          </a:bodyPr>
          <a:lstStyle/>
          <a:p>
            <a:pPr>
              <a:lnSpc>
                <a:spcPct val="150000"/>
              </a:lnSpc>
            </a:pPr>
            <a:r>
              <a:rPr lang="en-US" sz="4000" b="1" dirty="0">
                <a:solidFill>
                  <a:schemeClr val="accent1">
                    <a:lumMod val="75000"/>
                  </a:schemeClr>
                </a:solidFill>
                <a:latin typeface="Arial" panose="020B0604020202020204" pitchFamily="34" charset="0"/>
                <a:cs typeface="Arial" panose="020B0604020202020204" pitchFamily="34" charset="0"/>
              </a:rPr>
              <a:t>Agenda</a:t>
            </a:r>
          </a:p>
          <a:p>
            <a:pPr marL="457200" indent="-457200">
              <a:lnSpc>
                <a:spcPct val="150000"/>
              </a:lnSpc>
              <a:buFont typeface="+mj-lt"/>
              <a:buAutoNum type="arabicPeriod"/>
            </a:pPr>
            <a:r>
              <a:rPr lang="en-US" sz="2000" b="1" dirty="0">
                <a:solidFill>
                  <a:schemeClr val="accent5">
                    <a:lumMod val="75000"/>
                  </a:schemeClr>
                </a:solidFill>
                <a:latin typeface="+mj-lt"/>
              </a:rPr>
              <a:t>Introduction &amp; Motivation</a:t>
            </a:r>
          </a:p>
          <a:p>
            <a:pPr marL="457200" indent="-457200">
              <a:lnSpc>
                <a:spcPct val="150000"/>
              </a:lnSpc>
              <a:buFont typeface="+mj-lt"/>
              <a:buAutoNum type="arabicPeriod"/>
            </a:pPr>
            <a:r>
              <a:rPr lang="en-US" sz="2000" b="1" dirty="0">
                <a:solidFill>
                  <a:schemeClr val="accent5">
                    <a:lumMod val="75000"/>
                  </a:schemeClr>
                </a:solidFill>
                <a:latin typeface="+mj-lt"/>
              </a:rPr>
              <a:t>Project Goal &amp; Research Questions</a:t>
            </a:r>
          </a:p>
          <a:p>
            <a:pPr marL="457200" indent="-457200">
              <a:lnSpc>
                <a:spcPct val="150000"/>
              </a:lnSpc>
              <a:buFont typeface="+mj-lt"/>
              <a:buAutoNum type="arabicPeriod"/>
            </a:pPr>
            <a:r>
              <a:rPr lang="en-US" sz="2000" b="1" dirty="0">
                <a:solidFill>
                  <a:schemeClr val="accent5">
                    <a:lumMod val="75000"/>
                  </a:schemeClr>
                </a:solidFill>
                <a:latin typeface="+mj-lt"/>
              </a:rPr>
              <a:t>Dataset Overview</a:t>
            </a:r>
          </a:p>
          <a:p>
            <a:pPr marL="457200" indent="-457200">
              <a:lnSpc>
                <a:spcPct val="150000"/>
              </a:lnSpc>
              <a:buFont typeface="+mj-lt"/>
              <a:buAutoNum type="arabicPeriod"/>
            </a:pPr>
            <a:r>
              <a:rPr lang="en-US" sz="2000" b="1" dirty="0">
                <a:solidFill>
                  <a:schemeClr val="accent5">
                    <a:lumMod val="75000"/>
                  </a:schemeClr>
                </a:solidFill>
                <a:latin typeface="+mj-lt"/>
              </a:rPr>
              <a:t>Data Preprocessing &amp; EDA</a:t>
            </a:r>
            <a:endParaRPr lang="en-US" sz="2000" dirty="0">
              <a:solidFill>
                <a:schemeClr val="accent5">
                  <a:lumMod val="75000"/>
                </a:schemeClr>
              </a:solidFill>
              <a:latin typeface="+mj-lt"/>
            </a:endParaRPr>
          </a:p>
          <a:p>
            <a:pPr marL="457200" indent="-457200">
              <a:lnSpc>
                <a:spcPct val="150000"/>
              </a:lnSpc>
              <a:buFont typeface="+mj-lt"/>
              <a:buAutoNum type="arabicPeriod"/>
            </a:pPr>
            <a:r>
              <a:rPr lang="en-US" sz="2000" b="1" dirty="0">
                <a:solidFill>
                  <a:schemeClr val="accent5">
                    <a:lumMod val="75000"/>
                  </a:schemeClr>
                </a:solidFill>
                <a:latin typeface="+mj-lt"/>
              </a:rPr>
              <a:t>Modeling Approaches</a:t>
            </a:r>
            <a:endParaRPr lang="en-US" sz="2000" dirty="0">
              <a:solidFill>
                <a:schemeClr val="accent5">
                  <a:lumMod val="75000"/>
                </a:schemeClr>
              </a:solidFill>
              <a:latin typeface="+mj-lt"/>
            </a:endParaRPr>
          </a:p>
          <a:p>
            <a:pPr marL="914400" lvl="1" indent="-457200">
              <a:lnSpc>
                <a:spcPct val="150000"/>
              </a:lnSpc>
              <a:buFont typeface="Wingdings" pitchFamily="2" charset="2"/>
              <a:buChar char="v"/>
            </a:pPr>
            <a:r>
              <a:rPr lang="en-US" sz="2000" dirty="0">
                <a:solidFill>
                  <a:schemeClr val="accent5">
                    <a:lumMod val="75000"/>
                  </a:schemeClr>
                </a:solidFill>
                <a:latin typeface="+mj-lt"/>
              </a:rPr>
              <a:t>Multiple Linear Regression (Full vs. Reduced Model)</a:t>
            </a:r>
          </a:p>
          <a:p>
            <a:pPr marL="914400" lvl="1" indent="-457200">
              <a:lnSpc>
                <a:spcPct val="150000"/>
              </a:lnSpc>
              <a:buFont typeface="Wingdings" pitchFamily="2" charset="2"/>
              <a:buChar char="v"/>
            </a:pPr>
            <a:r>
              <a:rPr lang="en-US" sz="2000" dirty="0">
                <a:solidFill>
                  <a:schemeClr val="accent5">
                    <a:lumMod val="75000"/>
                  </a:schemeClr>
                </a:solidFill>
                <a:latin typeface="+mj-lt"/>
              </a:rPr>
              <a:t>Logistic Regression</a:t>
            </a:r>
          </a:p>
          <a:p>
            <a:pPr marL="914400" lvl="1" indent="-457200">
              <a:lnSpc>
                <a:spcPct val="150000"/>
              </a:lnSpc>
              <a:buFont typeface="Wingdings" pitchFamily="2" charset="2"/>
              <a:buChar char="v"/>
            </a:pPr>
            <a:r>
              <a:rPr lang="en-US" sz="2000" dirty="0">
                <a:solidFill>
                  <a:schemeClr val="accent5">
                    <a:lumMod val="75000"/>
                  </a:schemeClr>
                </a:solidFill>
                <a:latin typeface="+mj-lt"/>
              </a:rPr>
              <a:t>Random Forest Classification</a:t>
            </a:r>
          </a:p>
          <a:p>
            <a:pPr marL="457200" indent="-457200">
              <a:lnSpc>
                <a:spcPct val="150000"/>
              </a:lnSpc>
              <a:buFont typeface="+mj-lt"/>
              <a:buAutoNum type="arabicPeriod"/>
            </a:pPr>
            <a:r>
              <a:rPr lang="en-US" sz="2000" b="1" dirty="0">
                <a:solidFill>
                  <a:schemeClr val="accent5">
                    <a:lumMod val="75000"/>
                  </a:schemeClr>
                </a:solidFill>
                <a:latin typeface="+mj-lt"/>
              </a:rPr>
              <a:t>Model Evaluation</a:t>
            </a:r>
          </a:p>
          <a:p>
            <a:pPr marL="457200" indent="-457200">
              <a:lnSpc>
                <a:spcPct val="150000"/>
              </a:lnSpc>
              <a:buFont typeface="+mj-lt"/>
              <a:buAutoNum type="arabicPeriod"/>
            </a:pPr>
            <a:r>
              <a:rPr lang="en-US" sz="2000" b="1" dirty="0">
                <a:solidFill>
                  <a:schemeClr val="accent5">
                    <a:lumMod val="75000"/>
                  </a:schemeClr>
                </a:solidFill>
                <a:latin typeface="+mj-lt"/>
              </a:rPr>
              <a:t>Key Results &amp; Interpretation</a:t>
            </a:r>
          </a:p>
          <a:p>
            <a:pPr marL="457200" indent="-457200">
              <a:lnSpc>
                <a:spcPct val="150000"/>
              </a:lnSpc>
              <a:buFont typeface="+mj-lt"/>
              <a:buAutoNum type="arabicPeriod"/>
            </a:pPr>
            <a:r>
              <a:rPr lang="en-US" sz="2000" b="1" dirty="0">
                <a:solidFill>
                  <a:schemeClr val="accent5">
                    <a:lumMod val="75000"/>
                  </a:schemeClr>
                </a:solidFill>
                <a:latin typeface="+mj-lt"/>
              </a:rPr>
              <a:t>Conclusion &amp; Future Work</a:t>
            </a:r>
            <a:br>
              <a:rPr lang="en-US" sz="2000" dirty="0">
                <a:solidFill>
                  <a:schemeClr val="accent5">
                    <a:lumMod val="75000"/>
                  </a:schemeClr>
                </a:solidFill>
                <a:latin typeface="+mj-lt"/>
              </a:rPr>
            </a:br>
            <a:br>
              <a:rPr lang="en-US" sz="2000" dirty="0">
                <a:latin typeface="+mj-lt"/>
              </a:rPr>
            </a:br>
            <a:br>
              <a:rPr lang="en-US" sz="2000" dirty="0">
                <a:latin typeface="+mj-lt"/>
              </a:rPr>
            </a:br>
            <a:endParaRPr lang="en-US" sz="2000" dirty="0">
              <a:latin typeface="+mj-lt"/>
            </a:endParaRPr>
          </a:p>
        </p:txBody>
      </p:sp>
      <p:pic>
        <p:nvPicPr>
          <p:cNvPr id="4" name="Image 0" descr="preencoded.png">
            <a:extLst>
              <a:ext uri="{FF2B5EF4-FFF2-40B4-BE49-F238E27FC236}">
                <a16:creationId xmlns:a16="http://schemas.microsoft.com/office/drawing/2014/main" id="{F8E4EC97-D1D3-40C3-1C59-6A1E06109DE0}"/>
              </a:ext>
            </a:extLst>
          </p:cNvPr>
          <p:cNvPicPr>
            <a:picLocks noChangeAspect="1"/>
          </p:cNvPicPr>
          <p:nvPr/>
        </p:nvPicPr>
        <p:blipFill>
          <a:blip r:embed="rId2"/>
          <a:stretch>
            <a:fillRect/>
          </a:stretch>
        </p:blipFill>
        <p:spPr>
          <a:xfrm>
            <a:off x="8305800" y="0"/>
            <a:ext cx="6324600" cy="8229600"/>
          </a:xfrm>
          <a:prstGeom prst="rect">
            <a:avLst/>
          </a:prstGeom>
        </p:spPr>
      </p:pic>
    </p:spTree>
    <p:extLst>
      <p:ext uri="{BB962C8B-B14F-4D97-AF65-F5344CB8AC3E}">
        <p14:creationId xmlns:p14="http://schemas.microsoft.com/office/powerpoint/2010/main" val="19184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gradFill>
          <a:gsLst>
            <a:gs pos="4000">
              <a:schemeClr val="accent1">
                <a:lumMod val="5000"/>
                <a:lumOff val="95000"/>
              </a:schemeClr>
            </a:gs>
            <a:gs pos="94000">
              <a:schemeClr val="accent1">
                <a:lumMod val="45000"/>
                <a:lumOff val="55000"/>
              </a:schemeClr>
            </a:gs>
            <a:gs pos="86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5585253" y="235911"/>
            <a:ext cx="8933935" cy="1387793"/>
          </a:xfrm>
          <a:prstGeom prst="rect">
            <a:avLst/>
          </a:prstGeom>
          <a:noFill/>
          <a:ln/>
        </p:spPr>
        <p:txBody>
          <a:bodyPr wrap="square" lIns="0" tIns="0" rIns="0" bIns="0" rtlCol="0" anchor="t"/>
          <a:lstStyle/>
          <a:p>
            <a:pPr marL="0" indent="0" algn="l">
              <a:lnSpc>
                <a:spcPts val="5450"/>
              </a:lnSpc>
              <a:buNone/>
            </a:pPr>
            <a:r>
              <a:rPr lang="en-US" sz="4000" b="1" dirty="0">
                <a:solidFill>
                  <a:schemeClr val="accent1">
                    <a:lumMod val="50000"/>
                  </a:schemeClr>
                </a:solidFill>
                <a:latin typeface="Arial" panose="020B0604020202020204" pitchFamily="34" charset="0"/>
                <a:cs typeface="Arial" panose="020B0604020202020204" pitchFamily="34" charset="0"/>
              </a:rPr>
              <a:t>Project Goal &amp; Research Question</a:t>
            </a:r>
            <a:r>
              <a:rPr lang="en-US" sz="4400" b="1" dirty="0">
                <a:solidFill>
                  <a:schemeClr val="accent1">
                    <a:lumMod val="50000"/>
                  </a:schemeClr>
                </a:solidFill>
                <a:latin typeface="Arial" panose="020B0604020202020204" pitchFamily="34" charset="0"/>
                <a:cs typeface="Arial" panose="020B0604020202020204" pitchFamily="34" charset="0"/>
              </a:rPr>
              <a:t>:</a:t>
            </a:r>
            <a:endParaRPr lang="en-US" sz="4350" b="1" dirty="0">
              <a:solidFill>
                <a:schemeClr val="accent1">
                  <a:lumMod val="50000"/>
                </a:schemeClr>
              </a:solidFill>
              <a:latin typeface="Arial" panose="020B0604020202020204" pitchFamily="34" charset="0"/>
              <a:cs typeface="Arial" panose="020B0604020202020204" pitchFamily="34" charset="0"/>
            </a:endParaRPr>
          </a:p>
        </p:txBody>
      </p:sp>
      <p:sp>
        <p:nvSpPr>
          <p:cNvPr id="4" name="Text 1"/>
          <p:cNvSpPr/>
          <p:nvPr/>
        </p:nvSpPr>
        <p:spPr>
          <a:xfrm>
            <a:off x="6263639" y="2442566"/>
            <a:ext cx="7378219" cy="3855601"/>
          </a:xfrm>
          <a:prstGeom prst="rect">
            <a:avLst/>
          </a:prstGeom>
          <a:noFill/>
          <a:ln/>
        </p:spPr>
        <p:txBody>
          <a:bodyPr wrap="none" lIns="0" tIns="0" rIns="0" bIns="0" rtlCol="0" anchor="t"/>
          <a:lstStyle/>
          <a:p>
            <a:pPr marL="0" indent="0" algn="ctr">
              <a:lnSpc>
                <a:spcPts val="5750"/>
              </a:lnSpc>
              <a:buNone/>
            </a:pPr>
            <a:endParaRPr lang="en-US" sz="5750" dirty="0"/>
          </a:p>
        </p:txBody>
      </p:sp>
      <p:sp>
        <p:nvSpPr>
          <p:cNvPr id="5" name="Text 2"/>
          <p:cNvSpPr/>
          <p:nvPr/>
        </p:nvSpPr>
        <p:spPr>
          <a:xfrm>
            <a:off x="5585254" y="1338309"/>
            <a:ext cx="9045146" cy="5470264"/>
          </a:xfrm>
          <a:prstGeom prst="rect">
            <a:avLst/>
          </a:prstGeom>
          <a:noFill/>
          <a:ln/>
        </p:spPr>
        <p:txBody>
          <a:bodyPr wrap="square" lIns="0" tIns="0" rIns="0" bIns="0" rtlCol="0" anchor="t"/>
          <a:lstStyle/>
          <a:p>
            <a:r>
              <a:rPr lang="en-US" sz="2400" b="1" dirty="0">
                <a:latin typeface="Arial" panose="020B0604020202020204" pitchFamily="34" charset="0"/>
                <a:cs typeface="Arial" panose="020B0604020202020204" pitchFamily="34" charset="0"/>
              </a:rPr>
              <a:t>Project Goal</a:t>
            </a:r>
          </a:p>
          <a:p>
            <a:endParaRPr lang="en-US" sz="2400" b="1"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To analyze patterns in road accidents across the United States from 2016 to 2023 using regression models. The aim is to </a:t>
            </a:r>
            <a:r>
              <a:rPr lang="en-US" b="1" dirty="0">
                <a:latin typeface="Arial" panose="020B0604020202020204" pitchFamily="34" charset="0"/>
                <a:cs typeface="Arial" panose="020B0604020202020204" pitchFamily="34" charset="0"/>
              </a:rPr>
              <a:t>predict accident severity</a:t>
            </a:r>
            <a:r>
              <a:rPr lang="en-US" dirty="0">
                <a:latin typeface="Arial" panose="020B0604020202020204" pitchFamily="34" charset="0"/>
                <a:cs typeface="Arial" panose="020B0604020202020204" pitchFamily="34" charset="0"/>
              </a:rPr>
              <a:t> and identify the most influential factors contributing to severe outcomes</a:t>
            </a:r>
            <a:r>
              <a:rPr lang="en-US" sz="1600" dirty="0">
                <a:latin typeface="Arial" panose="020B0604020202020204" pitchFamily="34" charset="0"/>
                <a:cs typeface="Arial" panose="020B0604020202020204" pitchFamily="34" charset="0"/>
              </a:rPr>
              <a:t>.</a:t>
            </a:r>
          </a:p>
          <a:p>
            <a:pPr>
              <a:lnSpc>
                <a:spcPct val="150000"/>
              </a:lnSpc>
            </a:pPr>
            <a:endParaRPr lang="en-US" sz="1600"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Research Questions</a:t>
            </a:r>
          </a:p>
          <a:p>
            <a:endParaRPr lang="en-US" sz="2400" b="1" dirty="0">
              <a:latin typeface="Arial" panose="020B0604020202020204" pitchFamily="34" charset="0"/>
              <a:cs typeface="Arial" panose="020B0604020202020204" pitchFamily="34" charset="0"/>
            </a:endParaRPr>
          </a:p>
          <a:p>
            <a:pPr marL="285750" indent="-285750" algn="just">
              <a:lnSpc>
                <a:spcPct val="150000"/>
              </a:lnSpc>
              <a:buFont typeface="Wingdings" pitchFamily="2" charset="2"/>
              <a:buChar char="Ø"/>
            </a:pPr>
            <a:r>
              <a:rPr lang="en-US" sz="16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What are the key predictors of road accident severity in the US?</a:t>
            </a:r>
          </a:p>
          <a:p>
            <a:pPr marL="285750" indent="-285750" algn="just">
              <a:lnSpc>
                <a:spcPct val="150000"/>
              </a:lnSpc>
              <a:buFont typeface="Wingdings" pitchFamily="2" charset="2"/>
              <a:buChar char="Ø"/>
            </a:pPr>
            <a:r>
              <a:rPr lang="en-US" dirty="0">
                <a:latin typeface="Arial" panose="020B0604020202020204" pitchFamily="34" charset="0"/>
                <a:cs typeface="Arial" panose="020B0604020202020204" pitchFamily="34" charset="0"/>
              </a:rPr>
              <a:t> How do environmental and temporal factors (e.g., weather, visibility, time of day) influence the severity of road accidents?</a:t>
            </a:r>
          </a:p>
          <a:p>
            <a:pPr marL="285750" indent="-285750" algn="just">
              <a:lnSpc>
                <a:spcPct val="150000"/>
              </a:lnSpc>
              <a:buFont typeface="Wingdings" pitchFamily="2" charset="2"/>
              <a:buChar char="Ø"/>
            </a:pPr>
            <a:r>
              <a:rPr lang="en-US" dirty="0">
                <a:latin typeface="Arial" panose="020B0604020202020204" pitchFamily="34" charset="0"/>
                <a:cs typeface="Arial" panose="020B0604020202020204" pitchFamily="34" charset="0"/>
              </a:rPr>
              <a:t> Can Multi-linear regression and Random forest models accurately classify and predict accident severity?</a:t>
            </a:r>
          </a:p>
          <a:p>
            <a:endParaRPr lang="en-US" sz="1600" dirty="0"/>
          </a:p>
        </p:txBody>
      </p:sp>
      <p:sp>
        <p:nvSpPr>
          <p:cNvPr id="6" name="Text 3"/>
          <p:cNvSpPr/>
          <p:nvPr/>
        </p:nvSpPr>
        <p:spPr>
          <a:xfrm>
            <a:off x="6263640" y="3933230"/>
            <a:ext cx="3628192" cy="355283"/>
          </a:xfrm>
          <a:prstGeom prst="rect">
            <a:avLst/>
          </a:prstGeom>
          <a:noFill/>
          <a:ln/>
        </p:spPr>
        <p:txBody>
          <a:bodyPr wrap="none" lIns="0" tIns="0" rIns="0" bIns="0" rtlCol="0" anchor="t"/>
          <a:lstStyle/>
          <a:p>
            <a:pPr marL="0" indent="0" algn="ctr">
              <a:lnSpc>
                <a:spcPts val="2750"/>
              </a:lnSpc>
              <a:buNone/>
            </a:pPr>
            <a:endParaRPr lang="en-US" sz="1700" dirty="0"/>
          </a:p>
        </p:txBody>
      </p:sp>
      <p:sp>
        <p:nvSpPr>
          <p:cNvPr id="7" name="Text 4"/>
          <p:cNvSpPr/>
          <p:nvPr/>
        </p:nvSpPr>
        <p:spPr>
          <a:xfrm>
            <a:off x="10224968" y="2442567"/>
            <a:ext cx="3628192" cy="732830"/>
          </a:xfrm>
          <a:prstGeom prst="rect">
            <a:avLst/>
          </a:prstGeom>
          <a:noFill/>
          <a:ln/>
        </p:spPr>
        <p:txBody>
          <a:bodyPr wrap="none" lIns="0" tIns="0" rIns="0" bIns="0" rtlCol="0" anchor="t"/>
          <a:lstStyle/>
          <a:p>
            <a:pPr marL="0" indent="0" algn="ctr">
              <a:lnSpc>
                <a:spcPts val="5750"/>
              </a:lnSpc>
              <a:buNone/>
            </a:pPr>
            <a:endParaRPr lang="en-US" sz="5750" dirty="0"/>
          </a:p>
        </p:txBody>
      </p:sp>
      <p:sp>
        <p:nvSpPr>
          <p:cNvPr id="8" name="Text 5"/>
          <p:cNvSpPr/>
          <p:nvPr/>
        </p:nvSpPr>
        <p:spPr>
          <a:xfrm>
            <a:off x="10650974" y="3452932"/>
            <a:ext cx="2776180" cy="347067"/>
          </a:xfrm>
          <a:prstGeom prst="rect">
            <a:avLst/>
          </a:prstGeom>
          <a:noFill/>
          <a:ln/>
        </p:spPr>
        <p:txBody>
          <a:bodyPr wrap="none" lIns="0" tIns="0" rIns="0" bIns="0" rtlCol="0" anchor="t"/>
          <a:lstStyle/>
          <a:p>
            <a:pPr marL="0" indent="0" algn="ctr">
              <a:lnSpc>
                <a:spcPts val="2700"/>
              </a:lnSpc>
              <a:buNone/>
            </a:pPr>
            <a:endParaRPr lang="en-US" sz="2150" dirty="0"/>
          </a:p>
        </p:txBody>
      </p:sp>
      <p:sp>
        <p:nvSpPr>
          <p:cNvPr id="9" name="Text 6"/>
          <p:cNvSpPr/>
          <p:nvPr/>
        </p:nvSpPr>
        <p:spPr>
          <a:xfrm>
            <a:off x="10224968" y="3933230"/>
            <a:ext cx="3628192" cy="710565"/>
          </a:xfrm>
          <a:prstGeom prst="rect">
            <a:avLst/>
          </a:prstGeom>
          <a:noFill/>
          <a:ln/>
        </p:spPr>
        <p:txBody>
          <a:bodyPr wrap="square" lIns="0" tIns="0" rIns="0" bIns="0" rtlCol="0" anchor="t"/>
          <a:lstStyle/>
          <a:p>
            <a:pPr marL="0" indent="0" algn="ctr">
              <a:lnSpc>
                <a:spcPts val="2750"/>
              </a:lnSpc>
              <a:buNone/>
            </a:pPr>
            <a:endParaRPr lang="en-US" sz="1700" dirty="0"/>
          </a:p>
        </p:txBody>
      </p:sp>
      <p:sp>
        <p:nvSpPr>
          <p:cNvPr id="10" name="Text 7"/>
          <p:cNvSpPr/>
          <p:nvPr/>
        </p:nvSpPr>
        <p:spPr>
          <a:xfrm>
            <a:off x="8244245" y="5421035"/>
            <a:ext cx="3628192" cy="732830"/>
          </a:xfrm>
          <a:prstGeom prst="rect">
            <a:avLst/>
          </a:prstGeom>
          <a:noFill/>
          <a:ln/>
        </p:spPr>
        <p:txBody>
          <a:bodyPr wrap="none" lIns="0" tIns="0" rIns="0" bIns="0" rtlCol="0" anchor="t"/>
          <a:lstStyle/>
          <a:p>
            <a:pPr marL="0" indent="0" algn="ctr">
              <a:lnSpc>
                <a:spcPts val="5750"/>
              </a:lnSpc>
              <a:buNone/>
            </a:pPr>
            <a:endParaRPr lang="en-US" sz="5750" dirty="0"/>
          </a:p>
        </p:txBody>
      </p:sp>
      <p:sp>
        <p:nvSpPr>
          <p:cNvPr id="11" name="Text 8"/>
          <p:cNvSpPr/>
          <p:nvPr/>
        </p:nvSpPr>
        <p:spPr>
          <a:xfrm>
            <a:off x="8670250" y="6431399"/>
            <a:ext cx="2776180" cy="347067"/>
          </a:xfrm>
          <a:prstGeom prst="rect">
            <a:avLst/>
          </a:prstGeom>
          <a:noFill/>
          <a:ln/>
        </p:spPr>
        <p:txBody>
          <a:bodyPr wrap="none" lIns="0" tIns="0" rIns="0" bIns="0" rtlCol="0" anchor="t"/>
          <a:lstStyle/>
          <a:p>
            <a:pPr marL="0" indent="0" algn="ctr">
              <a:lnSpc>
                <a:spcPts val="2700"/>
              </a:lnSpc>
              <a:buNone/>
            </a:pPr>
            <a:endParaRPr lang="en-US" sz="2150" dirty="0"/>
          </a:p>
        </p:txBody>
      </p:sp>
      <p:sp>
        <p:nvSpPr>
          <p:cNvPr id="12" name="Text 9"/>
          <p:cNvSpPr/>
          <p:nvPr/>
        </p:nvSpPr>
        <p:spPr>
          <a:xfrm>
            <a:off x="8244245" y="6911697"/>
            <a:ext cx="3628192" cy="710565"/>
          </a:xfrm>
          <a:prstGeom prst="rect">
            <a:avLst/>
          </a:prstGeom>
          <a:noFill/>
          <a:ln/>
        </p:spPr>
        <p:txBody>
          <a:bodyPr wrap="square" lIns="0" tIns="0" rIns="0" bIns="0" rtlCol="0" anchor="t"/>
          <a:lstStyle/>
          <a:p>
            <a:pPr marL="0" indent="0" algn="ctr">
              <a:lnSpc>
                <a:spcPts val="2750"/>
              </a:lnSpc>
              <a:buNone/>
            </a:pPr>
            <a:endParaRPr lang="en-US" sz="1700" dirty="0"/>
          </a:p>
        </p:txBody>
      </p:sp>
      <p:pic>
        <p:nvPicPr>
          <p:cNvPr id="16" name="Image 0" descr="preencoded.png">
            <a:extLst>
              <a:ext uri="{FF2B5EF4-FFF2-40B4-BE49-F238E27FC236}">
                <a16:creationId xmlns:a16="http://schemas.microsoft.com/office/drawing/2014/main" id="{B79AE93A-7CBC-CBCC-266C-FD3BDA555E58}"/>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B7894-26E8-1218-AB31-BBA858923704}"/>
              </a:ext>
            </a:extLst>
          </p:cNvPr>
          <p:cNvPicPr>
            <a:picLocks noChangeAspect="1"/>
          </p:cNvPicPr>
          <p:nvPr/>
        </p:nvPicPr>
        <p:blipFill>
          <a:blip r:embed="rId2"/>
          <a:stretch>
            <a:fillRect/>
          </a:stretch>
        </p:blipFill>
        <p:spPr>
          <a:xfrm>
            <a:off x="0" y="0"/>
            <a:ext cx="5457782" cy="8229600"/>
          </a:xfrm>
          <a:prstGeom prst="rect">
            <a:avLst/>
          </a:prstGeom>
        </p:spPr>
      </p:pic>
      <p:sp>
        <p:nvSpPr>
          <p:cNvPr id="3" name="TextBox 2">
            <a:extLst>
              <a:ext uri="{FF2B5EF4-FFF2-40B4-BE49-F238E27FC236}">
                <a16:creationId xmlns:a16="http://schemas.microsoft.com/office/drawing/2014/main" id="{47EA55DE-6C10-AC0D-ECFB-4B322F3602CB}"/>
              </a:ext>
            </a:extLst>
          </p:cNvPr>
          <p:cNvSpPr txBox="1"/>
          <p:nvPr/>
        </p:nvSpPr>
        <p:spPr>
          <a:xfrm>
            <a:off x="5684108" y="129214"/>
            <a:ext cx="8204886" cy="646331"/>
          </a:xfrm>
          <a:prstGeom prst="rect">
            <a:avLst/>
          </a:prstGeom>
          <a:noFill/>
        </p:spPr>
        <p:txBody>
          <a:bodyPr wrap="square" rtlCol="0">
            <a:spAutoFit/>
          </a:bodyPr>
          <a:lstStyle/>
          <a:p>
            <a:r>
              <a:rPr lang="en-US" sz="3600" b="1" dirty="0">
                <a:solidFill>
                  <a:schemeClr val="accent1">
                    <a:lumMod val="50000"/>
                  </a:schemeClr>
                </a:solidFill>
              </a:rPr>
              <a:t>Dataset Overview</a:t>
            </a:r>
          </a:p>
        </p:txBody>
      </p:sp>
      <p:sp>
        <p:nvSpPr>
          <p:cNvPr id="5" name="TextBox 4">
            <a:extLst>
              <a:ext uri="{FF2B5EF4-FFF2-40B4-BE49-F238E27FC236}">
                <a16:creationId xmlns:a16="http://schemas.microsoft.com/office/drawing/2014/main" id="{01AB921C-64AC-D516-C53B-6A073CEF167B}"/>
              </a:ext>
            </a:extLst>
          </p:cNvPr>
          <p:cNvSpPr txBox="1"/>
          <p:nvPr/>
        </p:nvSpPr>
        <p:spPr>
          <a:xfrm>
            <a:off x="5684108" y="993693"/>
            <a:ext cx="7154561" cy="4401205"/>
          </a:xfrm>
          <a:prstGeom prst="rect">
            <a:avLst/>
          </a:prstGeom>
          <a:noFill/>
        </p:spPr>
        <p:txBody>
          <a:bodyPr wrap="square">
            <a:spAutoFit/>
          </a:bodyPr>
          <a:lstStyle/>
          <a:p>
            <a:pPr marL="251460" indent="-342900">
              <a:buFont typeface="Wingdings" pitchFamily="2" charset="2"/>
              <a:buChar char="Ø"/>
            </a:pPr>
            <a:r>
              <a:rPr lang="en-US" sz="2000" dirty="0"/>
              <a:t>Source: Kaggle – U.S. Accidents (</a:t>
            </a:r>
            <a:r>
              <a:rPr lang="en-US" sz="2000" dirty="0">
                <a:ea typeface="Inter Bold" pitchFamily="34" charset="-122"/>
                <a:cs typeface="Inter Bold" pitchFamily="34" charset="-120"/>
              </a:rPr>
              <a:t>2016-2023</a:t>
            </a:r>
            <a:r>
              <a:rPr lang="en-US" sz="2000" dirty="0"/>
              <a:t>)</a:t>
            </a:r>
          </a:p>
          <a:p>
            <a:endParaRPr lang="en-US" sz="2000" dirty="0"/>
          </a:p>
          <a:p>
            <a:pPr marL="251460" indent="-342900">
              <a:buFont typeface="Wingdings" pitchFamily="2" charset="2"/>
              <a:buChar char="Ø"/>
            </a:pPr>
            <a:r>
              <a:rPr lang="en-US" sz="2000" b="0" i="0" dirty="0">
                <a:solidFill>
                  <a:srgbClr val="333333"/>
                </a:solidFill>
                <a:effectLst/>
                <a:latin typeface="Calibri" panose="020F0502020204030204" pitchFamily="34" charset="0"/>
                <a:cs typeface="Calibri" panose="020F0502020204030204" pitchFamily="34" charset="0"/>
              </a:rPr>
              <a:t>Data size: 7.7 Million entries, 46 total columns</a:t>
            </a:r>
          </a:p>
          <a:p>
            <a:pPr marL="251460" indent="-342900">
              <a:buFont typeface="Wingdings" pitchFamily="2" charset="2"/>
              <a:buChar char="Ø"/>
            </a:pPr>
            <a:endParaRPr lang="en-US" sz="2000" dirty="0">
              <a:solidFill>
                <a:srgbClr val="333333"/>
              </a:solidFill>
              <a:latin typeface="Calibri" panose="020F0502020204030204" pitchFamily="34" charset="0"/>
              <a:cs typeface="Calibri" panose="020F0502020204030204" pitchFamily="34" charset="0"/>
            </a:endParaRPr>
          </a:p>
          <a:p>
            <a:pPr marL="251460" indent="-342900">
              <a:buFont typeface="Wingdings" pitchFamily="2" charset="2"/>
              <a:buChar char="Ø"/>
            </a:pPr>
            <a:r>
              <a:rPr lang="en-US" sz="2000" dirty="0"/>
              <a:t>Sample Size: 50,000 rows</a:t>
            </a:r>
            <a:endParaRPr lang="en-US" sz="2000" dirty="0">
              <a:latin typeface="Calibri" panose="020F0502020204030204" pitchFamily="34" charset="0"/>
              <a:cs typeface="Calibri" panose="020F0502020204030204" pitchFamily="34" charset="0"/>
            </a:endParaRPr>
          </a:p>
          <a:p>
            <a:pPr marL="251460" indent="-342900">
              <a:buFont typeface="Wingdings" pitchFamily="2" charset="2"/>
              <a:buChar char="Ø"/>
            </a:pPr>
            <a:endParaRPr lang="en-US" sz="2000" dirty="0"/>
          </a:p>
          <a:p>
            <a:pPr marL="251460" indent="-342900">
              <a:buFont typeface="Wingdings" pitchFamily="2" charset="2"/>
              <a:buChar char="Ø"/>
            </a:pPr>
            <a:r>
              <a:rPr lang="en-US" sz="2000" dirty="0"/>
              <a:t>Target Variable: Severity (1 to 4)</a:t>
            </a:r>
          </a:p>
          <a:p>
            <a:pPr marL="251460" indent="-342900">
              <a:buFont typeface="Wingdings" pitchFamily="2" charset="2"/>
              <a:buChar char="Ø"/>
            </a:pPr>
            <a:endParaRPr lang="en-US" sz="2000" dirty="0"/>
          </a:p>
          <a:p>
            <a:pPr marL="251460" indent="-342900">
              <a:buFont typeface="Wingdings" pitchFamily="2" charset="2"/>
              <a:buChar char="Ø"/>
            </a:pPr>
            <a:r>
              <a:rPr lang="en-US" sz="2000" dirty="0"/>
              <a:t>Key Predictors: Weather: temperature, rain, fog, State etc.</a:t>
            </a:r>
          </a:p>
          <a:p>
            <a:pPr marL="251460" indent="-342900">
              <a:buFont typeface="Wingdings" pitchFamily="2" charset="2"/>
              <a:buChar char="Ø"/>
            </a:pPr>
            <a:endParaRPr lang="en-US" sz="2000" dirty="0"/>
          </a:p>
          <a:p>
            <a:pPr marL="251460" indent="-342900">
              <a:buFont typeface="Wingdings" pitchFamily="2" charset="2"/>
              <a:buChar char="Ø"/>
            </a:pPr>
            <a:r>
              <a:rPr lang="en-US" sz="2000" dirty="0"/>
              <a:t>Road Features: Bump, junction, traffic signal etc..</a:t>
            </a:r>
          </a:p>
          <a:p>
            <a:pPr marL="251460" indent="-342900">
              <a:buFont typeface="Wingdings" pitchFamily="2" charset="2"/>
              <a:buChar char="Ø"/>
            </a:pPr>
            <a:endParaRPr lang="en-US" sz="2000" dirty="0"/>
          </a:p>
          <a:p>
            <a:pPr marL="251460" indent="-342900">
              <a:buFont typeface="Wingdings" pitchFamily="2" charset="2"/>
              <a:buChar char="Ø"/>
            </a:pPr>
            <a:r>
              <a:rPr lang="en-US" sz="2000" dirty="0"/>
              <a:t>Time: Peak hour, weekend</a:t>
            </a:r>
          </a:p>
          <a:p>
            <a:pPr marL="251460" indent="-342900">
              <a:buFont typeface="Wingdings" pitchFamily="2" charset="2"/>
              <a:buChar char="Ø"/>
            </a:pPr>
            <a:endParaRPr lang="en-US" sz="2000" dirty="0"/>
          </a:p>
        </p:txBody>
      </p:sp>
    </p:spTree>
    <p:extLst>
      <p:ext uri="{BB962C8B-B14F-4D97-AF65-F5344CB8AC3E}">
        <p14:creationId xmlns:p14="http://schemas.microsoft.com/office/powerpoint/2010/main" val="3649630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594538" y="362029"/>
            <a:ext cx="9467255"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1">
                    <a:lumMod val="50000"/>
                  </a:schemeClr>
                </a:solidFill>
                <a:latin typeface="Inter Bold" pitchFamily="34" charset="0"/>
                <a:ea typeface="Inter Bold" pitchFamily="34" charset="-122"/>
                <a:cs typeface="Inter Bold" pitchFamily="34" charset="-120"/>
              </a:rPr>
              <a:t>Common Causes of Car Accidents</a:t>
            </a:r>
            <a:endParaRPr lang="en-US" sz="4450" dirty="0">
              <a:solidFill>
                <a:schemeClr val="accent1">
                  <a:lumMod val="50000"/>
                </a:schemeClr>
              </a:solidFill>
            </a:endParaRPr>
          </a:p>
        </p:txBody>
      </p:sp>
      <p:pic>
        <p:nvPicPr>
          <p:cNvPr id="3" name="Image 0" descr="preencoded.png"/>
          <p:cNvPicPr>
            <a:picLocks noChangeAspect="1"/>
          </p:cNvPicPr>
          <p:nvPr/>
        </p:nvPicPr>
        <p:blipFill>
          <a:blip r:embed="rId3"/>
          <a:stretch>
            <a:fillRect/>
          </a:stretch>
        </p:blipFill>
        <p:spPr>
          <a:xfrm>
            <a:off x="3247430" y="1997035"/>
            <a:ext cx="1614011" cy="1306949"/>
          </a:xfrm>
          <a:prstGeom prst="rect">
            <a:avLst/>
          </a:prstGeom>
        </p:spPr>
      </p:pic>
      <p:pic>
        <p:nvPicPr>
          <p:cNvPr id="4" name="Image 1" descr="preencoded.png"/>
          <p:cNvPicPr>
            <a:picLocks noChangeAspect="1"/>
          </p:cNvPicPr>
          <p:nvPr/>
        </p:nvPicPr>
        <p:blipFill>
          <a:blip r:embed="rId4"/>
          <a:stretch>
            <a:fillRect/>
          </a:stretch>
        </p:blipFill>
        <p:spPr>
          <a:xfrm>
            <a:off x="3894892" y="2613065"/>
            <a:ext cx="318968" cy="398621"/>
          </a:xfrm>
          <a:prstGeom prst="rect">
            <a:avLst/>
          </a:prstGeom>
        </p:spPr>
      </p:pic>
      <p:sp>
        <p:nvSpPr>
          <p:cNvPr id="5" name="Text 1"/>
          <p:cNvSpPr/>
          <p:nvPr/>
        </p:nvSpPr>
        <p:spPr>
          <a:xfrm>
            <a:off x="5088255" y="22238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latin typeface="Inter Bold" pitchFamily="34" charset="0"/>
                <a:ea typeface="Inter Bold" pitchFamily="34" charset="-122"/>
                <a:cs typeface="Inter Bold" pitchFamily="34" charset="-120"/>
              </a:rPr>
              <a:t>Distracted Driving</a:t>
            </a:r>
            <a:endParaRPr lang="en-US" sz="2200" dirty="0">
              <a:solidFill>
                <a:srgbClr val="FF0000"/>
              </a:solidFill>
            </a:endParaRPr>
          </a:p>
        </p:txBody>
      </p:sp>
      <p:sp>
        <p:nvSpPr>
          <p:cNvPr id="6" name="Text 2"/>
          <p:cNvSpPr/>
          <p:nvPr/>
        </p:nvSpPr>
        <p:spPr>
          <a:xfrm>
            <a:off x="5088255" y="2714268"/>
            <a:ext cx="529113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Phones and infotainment systems divert attention</a:t>
            </a:r>
            <a:endParaRPr lang="en-US" sz="1750" dirty="0"/>
          </a:p>
        </p:txBody>
      </p:sp>
      <p:sp>
        <p:nvSpPr>
          <p:cNvPr id="7" name="Shape 3"/>
          <p:cNvSpPr/>
          <p:nvPr/>
        </p:nvSpPr>
        <p:spPr>
          <a:xfrm>
            <a:off x="4918115" y="3317081"/>
            <a:ext cx="8861822" cy="15240"/>
          </a:xfrm>
          <a:prstGeom prst="roundRect">
            <a:avLst>
              <a:gd name="adj" fmla="val 625116"/>
            </a:avLst>
          </a:prstGeom>
          <a:solidFill>
            <a:srgbClr val="C0C1D7"/>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440424" y="3360658"/>
            <a:ext cx="3228022" cy="1306949"/>
          </a:xfrm>
          <a:prstGeom prst="rect">
            <a:avLst/>
          </a:prstGeom>
        </p:spPr>
      </p:pic>
      <p:pic>
        <p:nvPicPr>
          <p:cNvPr id="9" name="Image 3" descr="preencoded.png"/>
          <p:cNvPicPr>
            <a:picLocks noChangeAspect="1"/>
          </p:cNvPicPr>
          <p:nvPr/>
        </p:nvPicPr>
        <p:blipFill>
          <a:blip r:embed="rId6"/>
          <a:stretch>
            <a:fillRect/>
          </a:stretch>
        </p:blipFill>
        <p:spPr>
          <a:xfrm>
            <a:off x="3894892" y="3814762"/>
            <a:ext cx="318968" cy="398621"/>
          </a:xfrm>
          <a:prstGeom prst="rect">
            <a:avLst/>
          </a:prstGeom>
        </p:spPr>
      </p:pic>
      <p:sp>
        <p:nvSpPr>
          <p:cNvPr id="10" name="Text 4"/>
          <p:cNvSpPr/>
          <p:nvPr/>
        </p:nvSpPr>
        <p:spPr>
          <a:xfrm>
            <a:off x="5895261" y="358747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latin typeface="Inter Bold" pitchFamily="34" charset="0"/>
                <a:ea typeface="Inter Bold" pitchFamily="34" charset="-122"/>
                <a:cs typeface="Inter Bold" pitchFamily="34" charset="-120"/>
              </a:rPr>
              <a:t>Impaired Driving</a:t>
            </a:r>
            <a:endParaRPr lang="en-US" sz="2200" dirty="0">
              <a:solidFill>
                <a:srgbClr val="FF0000"/>
              </a:solidFill>
            </a:endParaRPr>
          </a:p>
        </p:txBody>
      </p:sp>
      <p:sp>
        <p:nvSpPr>
          <p:cNvPr id="11" name="Text 5"/>
          <p:cNvSpPr/>
          <p:nvPr/>
        </p:nvSpPr>
        <p:spPr>
          <a:xfrm>
            <a:off x="5895261" y="4077891"/>
            <a:ext cx="467760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Alcohol, drugs, and fatigue impair judgment</a:t>
            </a:r>
            <a:endParaRPr lang="en-US" sz="1750" dirty="0"/>
          </a:p>
        </p:txBody>
      </p:sp>
      <p:sp>
        <p:nvSpPr>
          <p:cNvPr id="12" name="Shape 6"/>
          <p:cNvSpPr/>
          <p:nvPr/>
        </p:nvSpPr>
        <p:spPr>
          <a:xfrm>
            <a:off x="5725120" y="4680704"/>
            <a:ext cx="8054816" cy="15240"/>
          </a:xfrm>
          <a:prstGeom prst="roundRect">
            <a:avLst>
              <a:gd name="adj" fmla="val 625116"/>
            </a:avLst>
          </a:prstGeom>
          <a:solidFill>
            <a:srgbClr val="C0C1D7"/>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1633418" y="4724281"/>
            <a:ext cx="4842034" cy="1306949"/>
          </a:xfrm>
          <a:prstGeom prst="rect">
            <a:avLst/>
          </a:prstGeom>
        </p:spPr>
      </p:pic>
      <p:pic>
        <p:nvPicPr>
          <p:cNvPr id="14" name="Image 5" descr="preencoded.png"/>
          <p:cNvPicPr>
            <a:picLocks noChangeAspect="1"/>
          </p:cNvPicPr>
          <p:nvPr/>
        </p:nvPicPr>
        <p:blipFill>
          <a:blip r:embed="rId8"/>
          <a:stretch>
            <a:fillRect/>
          </a:stretch>
        </p:blipFill>
        <p:spPr>
          <a:xfrm>
            <a:off x="3894892" y="5178385"/>
            <a:ext cx="318968" cy="398621"/>
          </a:xfrm>
          <a:prstGeom prst="rect">
            <a:avLst/>
          </a:prstGeom>
        </p:spPr>
      </p:pic>
      <p:sp>
        <p:nvSpPr>
          <p:cNvPr id="15" name="Text 7"/>
          <p:cNvSpPr/>
          <p:nvPr/>
        </p:nvSpPr>
        <p:spPr>
          <a:xfrm>
            <a:off x="6702266" y="49510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latin typeface="Inter Bold" pitchFamily="34" charset="0"/>
                <a:ea typeface="Inter Bold" pitchFamily="34" charset="-122"/>
                <a:cs typeface="Inter Bold" pitchFamily="34" charset="-120"/>
              </a:rPr>
              <a:t>Speeding</a:t>
            </a:r>
            <a:endParaRPr lang="en-US" sz="2200" dirty="0">
              <a:solidFill>
                <a:srgbClr val="FF0000"/>
              </a:solidFill>
            </a:endParaRPr>
          </a:p>
        </p:txBody>
      </p:sp>
      <p:sp>
        <p:nvSpPr>
          <p:cNvPr id="16" name="Text 8"/>
          <p:cNvSpPr/>
          <p:nvPr/>
        </p:nvSpPr>
        <p:spPr>
          <a:xfrm>
            <a:off x="6702266" y="5441513"/>
            <a:ext cx="35111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Causes 29% of US traffic deaths</a:t>
            </a:r>
            <a:endParaRPr lang="en-US" sz="1750" dirty="0"/>
          </a:p>
        </p:txBody>
      </p:sp>
      <p:sp>
        <p:nvSpPr>
          <p:cNvPr id="17" name="Shape 9"/>
          <p:cNvSpPr/>
          <p:nvPr/>
        </p:nvSpPr>
        <p:spPr>
          <a:xfrm>
            <a:off x="6532126" y="6044327"/>
            <a:ext cx="7247811" cy="15240"/>
          </a:xfrm>
          <a:prstGeom prst="roundRect">
            <a:avLst>
              <a:gd name="adj" fmla="val 625116"/>
            </a:avLst>
          </a:prstGeom>
          <a:solidFill>
            <a:srgbClr val="C0C1D7"/>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826294" y="6087904"/>
            <a:ext cx="6456164" cy="1306949"/>
          </a:xfrm>
          <a:prstGeom prst="rect">
            <a:avLst/>
          </a:prstGeom>
        </p:spPr>
      </p:pic>
      <p:pic>
        <p:nvPicPr>
          <p:cNvPr id="19" name="Image 7" descr="preencoded.png"/>
          <p:cNvPicPr>
            <a:picLocks noChangeAspect="1"/>
          </p:cNvPicPr>
          <p:nvPr/>
        </p:nvPicPr>
        <p:blipFill>
          <a:blip r:embed="rId10"/>
          <a:stretch>
            <a:fillRect/>
          </a:stretch>
        </p:blipFill>
        <p:spPr>
          <a:xfrm>
            <a:off x="3894773" y="6542008"/>
            <a:ext cx="318968" cy="398621"/>
          </a:xfrm>
          <a:prstGeom prst="rect">
            <a:avLst/>
          </a:prstGeom>
        </p:spPr>
      </p:pic>
      <p:sp>
        <p:nvSpPr>
          <p:cNvPr id="20" name="Text 10"/>
          <p:cNvSpPr/>
          <p:nvPr/>
        </p:nvSpPr>
        <p:spPr>
          <a:xfrm>
            <a:off x="7509272" y="63147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0000"/>
                </a:solidFill>
                <a:latin typeface="Inter Bold" pitchFamily="34" charset="0"/>
                <a:ea typeface="Inter Bold" pitchFamily="34" charset="-122"/>
                <a:cs typeface="Inter Bold" pitchFamily="34" charset="-120"/>
              </a:rPr>
              <a:t>Weather Conditions</a:t>
            </a:r>
            <a:endParaRPr lang="en-US" sz="2200" dirty="0">
              <a:solidFill>
                <a:srgbClr val="FF0000"/>
              </a:solidFill>
            </a:endParaRPr>
          </a:p>
        </p:txBody>
      </p:sp>
      <p:sp>
        <p:nvSpPr>
          <p:cNvPr id="21" name="Text 11"/>
          <p:cNvSpPr/>
          <p:nvPr/>
        </p:nvSpPr>
        <p:spPr>
          <a:xfrm>
            <a:off x="7509272" y="6805136"/>
            <a:ext cx="51050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Rain, snow, and fog reduce visibility and control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bg>
      <p:bgPr>
        <a:gradFill>
          <a:gsLst>
            <a:gs pos="0">
              <a:schemeClr val="accent1">
                <a:lumMod val="5000"/>
                <a:lumOff val="9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9B4141BC-DBEB-B82A-C779-559DAF5D3E63}"/>
              </a:ext>
            </a:extLst>
          </p:cNvPr>
          <p:cNvSpPr txBox="1"/>
          <p:nvPr/>
        </p:nvSpPr>
        <p:spPr>
          <a:xfrm>
            <a:off x="160638" y="309604"/>
            <a:ext cx="7315200" cy="523220"/>
          </a:xfrm>
          <a:prstGeom prst="rect">
            <a:avLst/>
          </a:prstGeom>
          <a:noFill/>
        </p:spPr>
        <p:txBody>
          <a:bodyPr wrap="square">
            <a:spAutoFit/>
          </a:bodyPr>
          <a:lstStyle/>
          <a:p>
            <a:r>
              <a:rPr lang="en-US" sz="2800" b="1" dirty="0">
                <a:solidFill>
                  <a:schemeClr val="accent1">
                    <a:lumMod val="50000"/>
                  </a:schemeClr>
                </a:solidFill>
                <a:latin typeface="Arial" panose="020B0604020202020204" pitchFamily="34" charset="0"/>
                <a:cs typeface="Arial" panose="020B0604020202020204" pitchFamily="34" charset="0"/>
              </a:rPr>
              <a:t>Multiple Linear Regression</a:t>
            </a:r>
          </a:p>
        </p:txBody>
      </p:sp>
      <p:sp>
        <p:nvSpPr>
          <p:cNvPr id="27" name="TextBox 26">
            <a:extLst>
              <a:ext uri="{FF2B5EF4-FFF2-40B4-BE49-F238E27FC236}">
                <a16:creationId xmlns:a16="http://schemas.microsoft.com/office/drawing/2014/main" id="{871DAD25-CA25-3F5D-7E0F-026D0FCE1BB2}"/>
              </a:ext>
            </a:extLst>
          </p:cNvPr>
          <p:cNvSpPr txBox="1"/>
          <p:nvPr/>
        </p:nvSpPr>
        <p:spPr>
          <a:xfrm>
            <a:off x="160638" y="916456"/>
            <a:ext cx="7315200" cy="369332"/>
          </a:xfrm>
          <a:prstGeom prst="rect">
            <a:avLst/>
          </a:prstGeom>
          <a:noFill/>
        </p:spPr>
        <p:txBody>
          <a:bodyPr wrap="square">
            <a:spAutoFit/>
          </a:bodyPr>
          <a:lstStyle/>
          <a:p>
            <a:r>
              <a:rPr lang="en-US" b="1" u="sng" dirty="0"/>
              <a:t>MLR Full Model Results:</a:t>
            </a:r>
          </a:p>
        </p:txBody>
      </p:sp>
      <p:pic>
        <p:nvPicPr>
          <p:cNvPr id="39" name="Picture 38">
            <a:extLst>
              <a:ext uri="{FF2B5EF4-FFF2-40B4-BE49-F238E27FC236}">
                <a16:creationId xmlns:a16="http://schemas.microsoft.com/office/drawing/2014/main" id="{7887A2DF-E937-2A3C-B6BA-B32D409D6D2F}"/>
              </a:ext>
            </a:extLst>
          </p:cNvPr>
          <p:cNvPicPr>
            <a:picLocks noChangeAspect="1"/>
          </p:cNvPicPr>
          <p:nvPr/>
        </p:nvPicPr>
        <p:blipFill>
          <a:blip r:embed="rId3"/>
          <a:stretch>
            <a:fillRect/>
          </a:stretch>
        </p:blipFill>
        <p:spPr>
          <a:xfrm>
            <a:off x="160637" y="1345111"/>
            <a:ext cx="6336173" cy="4547689"/>
          </a:xfrm>
          <a:prstGeom prst="rect">
            <a:avLst/>
          </a:prstGeom>
        </p:spPr>
      </p:pic>
      <p:sp>
        <p:nvSpPr>
          <p:cNvPr id="45" name="Rectangle 44">
            <a:extLst>
              <a:ext uri="{FF2B5EF4-FFF2-40B4-BE49-F238E27FC236}">
                <a16:creationId xmlns:a16="http://schemas.microsoft.com/office/drawing/2014/main" id="{338D52E7-2777-03FA-9257-ADB2222C829D}"/>
              </a:ext>
            </a:extLst>
          </p:cNvPr>
          <p:cNvSpPr/>
          <p:nvPr/>
        </p:nvSpPr>
        <p:spPr>
          <a:xfrm>
            <a:off x="160637" y="6228904"/>
            <a:ext cx="5948063" cy="132759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Wingdings" pitchFamily="2" charset="2"/>
              <a:buChar char="Ø"/>
            </a:pPr>
            <a:r>
              <a:rPr lang="en-US" sz="1600" i="1" dirty="0">
                <a:effectLst/>
                <a:latin typeface="Calibri" panose="020F0502020204030204" pitchFamily="34" charset="0"/>
                <a:cs typeface="Calibri" panose="020F0502020204030204" pitchFamily="34" charset="0"/>
              </a:rPr>
              <a:t>Adjusted R² = </a:t>
            </a:r>
            <a:r>
              <a:rPr lang="en-US" sz="1600" b="1" i="1" dirty="0">
                <a:effectLst/>
                <a:latin typeface="Calibri" panose="020F0502020204030204" pitchFamily="34" charset="0"/>
                <a:cs typeface="Calibri" panose="020F0502020204030204" pitchFamily="34" charset="0"/>
              </a:rPr>
              <a:t>0.060</a:t>
            </a:r>
            <a:r>
              <a:rPr lang="en-US" sz="1600" i="1" dirty="0">
                <a:effectLst/>
                <a:latin typeface="Calibri" panose="020F0502020204030204" pitchFamily="34" charset="0"/>
                <a:cs typeface="Calibri" panose="020F0502020204030204" pitchFamily="34" charset="0"/>
              </a:rPr>
              <a:t> → Model explains ~6% of variance in severity</a:t>
            </a:r>
          </a:p>
          <a:p>
            <a:pPr marL="285750" indent="-285750">
              <a:buFont typeface="Wingdings" pitchFamily="2" charset="2"/>
              <a:buChar char="Ø"/>
            </a:pPr>
            <a:r>
              <a:rPr lang="en-US" sz="1600" i="1" dirty="0">
                <a:effectLst/>
                <a:latin typeface="Calibri" panose="020F0502020204030204" pitchFamily="34" charset="0"/>
                <a:cs typeface="Calibri" panose="020F0502020204030204" pitchFamily="34" charset="0"/>
              </a:rPr>
              <a:t>F-statistic = </a:t>
            </a:r>
            <a:r>
              <a:rPr lang="en-US" sz="1600" b="1" i="1" dirty="0">
                <a:effectLst/>
                <a:latin typeface="Calibri" panose="020F0502020204030204" pitchFamily="34" charset="0"/>
                <a:cs typeface="Calibri" panose="020F0502020204030204" pitchFamily="34" charset="0"/>
              </a:rPr>
              <a:t>21.08</a:t>
            </a:r>
            <a:r>
              <a:rPr lang="en-US" sz="1600" i="1" dirty="0">
                <a:effectLst/>
                <a:latin typeface="Calibri" panose="020F0502020204030204" pitchFamily="34" charset="0"/>
                <a:cs typeface="Calibri" panose="020F0502020204030204" pitchFamily="34" charset="0"/>
              </a:rPr>
              <a:t>, p &lt; 0.05 → Model is </a:t>
            </a:r>
            <a:r>
              <a:rPr lang="en-US" sz="1600" i="1" dirty="0">
                <a:latin typeface="Calibri" panose="020F0502020204030204" pitchFamily="34" charset="0"/>
                <a:cs typeface="Calibri" panose="020F0502020204030204" pitchFamily="34" charset="0"/>
              </a:rPr>
              <a:t>statistically</a:t>
            </a:r>
            <a:r>
              <a:rPr lang="en-US" sz="1600" i="1" dirty="0">
                <a:effectLst/>
                <a:latin typeface="Calibri" panose="020F0502020204030204" pitchFamily="34" charset="0"/>
                <a:cs typeface="Calibri" panose="020F0502020204030204" pitchFamily="34" charset="0"/>
              </a:rPr>
              <a:t> significant</a:t>
            </a:r>
          </a:p>
          <a:p>
            <a:pPr marL="285750" indent="-285750">
              <a:buFont typeface="Wingdings" pitchFamily="2" charset="2"/>
              <a:buChar char="Ø"/>
            </a:pPr>
            <a:r>
              <a:rPr lang="en-US" sz="1600" i="1" dirty="0">
                <a:effectLst/>
                <a:latin typeface="Calibri" panose="020F0502020204030204" pitchFamily="34" charset="0"/>
                <a:cs typeface="Calibri" panose="020F0502020204030204" pitchFamily="34" charset="0"/>
              </a:rPr>
              <a:t>Residual standard error = 0.4379 (indicates moderate prediction error)</a:t>
            </a:r>
          </a:p>
        </p:txBody>
      </p:sp>
      <p:sp>
        <p:nvSpPr>
          <p:cNvPr id="47" name="TextBox 46">
            <a:extLst>
              <a:ext uri="{FF2B5EF4-FFF2-40B4-BE49-F238E27FC236}">
                <a16:creationId xmlns:a16="http://schemas.microsoft.com/office/drawing/2014/main" id="{3A444D8E-0F2B-3D4E-CD49-09031888D77F}"/>
              </a:ext>
            </a:extLst>
          </p:cNvPr>
          <p:cNvSpPr txBox="1"/>
          <p:nvPr/>
        </p:nvSpPr>
        <p:spPr>
          <a:xfrm>
            <a:off x="5651500" y="368284"/>
            <a:ext cx="7315200" cy="480131"/>
          </a:xfrm>
          <a:prstGeom prst="rect">
            <a:avLst/>
          </a:prstGeom>
          <a:noFill/>
        </p:spPr>
        <p:txBody>
          <a:bodyPr wrap="square">
            <a:spAutoFit/>
          </a:bodyPr>
          <a:lstStyle/>
          <a:p>
            <a:pPr algn="r">
              <a:lnSpc>
                <a:spcPct val="90000"/>
              </a:lnSpc>
              <a:spcBef>
                <a:spcPct val="0"/>
              </a:spcBef>
              <a:spcAft>
                <a:spcPts val="600"/>
              </a:spcAft>
            </a:pPr>
            <a:r>
              <a:rPr lang="en-US" sz="2800" b="1" kern="1200" dirty="0">
                <a:solidFill>
                  <a:schemeClr val="accent1">
                    <a:lumMod val="50000"/>
                  </a:schemeClr>
                </a:solidFill>
                <a:latin typeface="Arial" panose="020B0604020202020204" pitchFamily="34" charset="0"/>
                <a:ea typeface="+mj-ea"/>
                <a:cs typeface="Arial" panose="020B0604020202020204" pitchFamily="34" charset="0"/>
              </a:rPr>
              <a:t> Reduced model Results</a:t>
            </a:r>
          </a:p>
        </p:txBody>
      </p:sp>
      <p:pic>
        <p:nvPicPr>
          <p:cNvPr id="53" name="Picture 52">
            <a:extLst>
              <a:ext uri="{FF2B5EF4-FFF2-40B4-BE49-F238E27FC236}">
                <a16:creationId xmlns:a16="http://schemas.microsoft.com/office/drawing/2014/main" id="{20067576-421E-C118-C888-F4465FF6017A}"/>
              </a:ext>
            </a:extLst>
          </p:cNvPr>
          <p:cNvPicPr>
            <a:picLocks noChangeAspect="1"/>
          </p:cNvPicPr>
          <p:nvPr/>
        </p:nvPicPr>
        <p:blipFill>
          <a:blip r:embed="rId4"/>
          <a:stretch>
            <a:fillRect/>
          </a:stretch>
        </p:blipFill>
        <p:spPr>
          <a:xfrm>
            <a:off x="7475839" y="944453"/>
            <a:ext cx="6626948" cy="5195456"/>
          </a:xfrm>
          <a:prstGeom prst="rect">
            <a:avLst/>
          </a:prstGeom>
        </p:spPr>
      </p:pic>
      <p:sp>
        <p:nvSpPr>
          <p:cNvPr id="54" name="Rectangle 53">
            <a:extLst>
              <a:ext uri="{FF2B5EF4-FFF2-40B4-BE49-F238E27FC236}">
                <a16:creationId xmlns:a16="http://schemas.microsoft.com/office/drawing/2014/main" id="{EB135E6D-7B52-63D1-B0D6-8824CD448DB0}"/>
              </a:ext>
            </a:extLst>
          </p:cNvPr>
          <p:cNvSpPr/>
          <p:nvPr/>
        </p:nvSpPr>
        <p:spPr>
          <a:xfrm>
            <a:off x="7475839" y="6410650"/>
            <a:ext cx="7027562" cy="14506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Wingdings" pitchFamily="2" charset="2"/>
              <a:buChar char="Ø"/>
            </a:pPr>
            <a:r>
              <a:rPr lang="en-US" sz="1400" i="1" dirty="0">
                <a:effectLst/>
                <a:latin typeface="Calibri" panose="020F0502020204030204" pitchFamily="34" charset="0"/>
                <a:cs typeface="Calibri" panose="020F0502020204030204" pitchFamily="34" charset="0"/>
              </a:rPr>
              <a:t>The </a:t>
            </a:r>
            <a:r>
              <a:rPr lang="en-US" sz="1400" b="1" i="1" dirty="0">
                <a:effectLst/>
                <a:latin typeface="Calibri" panose="020F0502020204030204" pitchFamily="34" charset="0"/>
                <a:cs typeface="Calibri" panose="020F0502020204030204" pitchFamily="34" charset="0"/>
              </a:rPr>
              <a:t>reduced model has better explanatory power</a:t>
            </a:r>
            <a:r>
              <a:rPr lang="en-US" sz="1400" i="1" dirty="0">
                <a:effectLst/>
                <a:latin typeface="Calibri" panose="020F0502020204030204" pitchFamily="34" charset="0"/>
                <a:cs typeface="Calibri" panose="020F0502020204030204" pitchFamily="34" charset="0"/>
              </a:rPr>
              <a:t> (Adjusted R² = 7.8% vs. 6.0%)</a:t>
            </a:r>
          </a:p>
          <a:p>
            <a:pPr marL="285750" indent="-285750">
              <a:buFont typeface="Wingdings" pitchFamily="2" charset="2"/>
              <a:buChar char="Ø"/>
            </a:pPr>
            <a:r>
              <a:rPr lang="en-US" sz="1400" i="1" dirty="0">
                <a:effectLst/>
                <a:latin typeface="Calibri" panose="020F0502020204030204" pitchFamily="34" charset="0"/>
                <a:cs typeface="Calibri" panose="020F0502020204030204" pitchFamily="34" charset="0"/>
              </a:rPr>
              <a:t>It also has </a:t>
            </a:r>
            <a:r>
              <a:rPr lang="en-US" sz="1400" b="1" i="1" dirty="0">
                <a:effectLst/>
                <a:latin typeface="Calibri" panose="020F0502020204030204" pitchFamily="34" charset="0"/>
                <a:cs typeface="Calibri" panose="020F0502020204030204" pitchFamily="34" charset="0"/>
              </a:rPr>
              <a:t>lower residual error</a:t>
            </a:r>
            <a:r>
              <a:rPr lang="en-US" sz="1400" i="1" dirty="0">
                <a:effectLst/>
                <a:latin typeface="Calibri" panose="020F0502020204030204" pitchFamily="34" charset="0"/>
                <a:cs typeface="Calibri" panose="020F0502020204030204" pitchFamily="34" charset="0"/>
              </a:rPr>
              <a:t>, indicating tighter model fit</a:t>
            </a:r>
          </a:p>
          <a:p>
            <a:pPr marL="285750" indent="-285750">
              <a:buFont typeface="Wingdings" pitchFamily="2" charset="2"/>
              <a:buChar char="Ø"/>
            </a:pPr>
            <a:r>
              <a:rPr lang="en-US" sz="1400" i="1" dirty="0">
                <a:effectLst/>
                <a:latin typeface="Calibri" panose="020F0502020204030204" pitchFamily="34" charset="0"/>
                <a:cs typeface="Calibri" panose="020F0502020204030204" pitchFamily="34" charset="0"/>
              </a:rPr>
              <a:t>Unnecessary or insignificant predictors were removed — improving </a:t>
            </a:r>
            <a:r>
              <a:rPr lang="en-US" sz="1400" b="1" i="1" dirty="0">
                <a:effectLst/>
                <a:latin typeface="Calibri" panose="020F0502020204030204" pitchFamily="34" charset="0"/>
                <a:cs typeface="Calibri" panose="020F0502020204030204" pitchFamily="34" charset="0"/>
              </a:rPr>
              <a:t>model simplicity and interpretability</a:t>
            </a:r>
            <a:endParaRPr lang="en-US" sz="1400" i="1"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i="1" dirty="0">
                <a:effectLst/>
                <a:latin typeface="Calibri" panose="020F0502020204030204" pitchFamily="34" charset="0"/>
                <a:cs typeface="Calibri" panose="020F0502020204030204" pitchFamily="34" charset="0"/>
              </a:rPr>
              <a:t>Focuses only on </a:t>
            </a:r>
            <a:r>
              <a:rPr lang="en-US" sz="1400" b="1" i="1" dirty="0">
                <a:effectLst/>
                <a:latin typeface="Calibri" panose="020F0502020204030204" pitchFamily="34" charset="0"/>
                <a:cs typeface="Calibri" panose="020F0502020204030204" pitchFamily="34" charset="0"/>
              </a:rPr>
              <a:t>important weather types and states</a:t>
            </a:r>
            <a:endParaRPr lang="en-US" sz="1400" i="1"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b="1" i="1" dirty="0">
                <a:effectLst/>
                <a:latin typeface="Calibri" panose="020F0502020204030204" pitchFamily="34" charset="0"/>
                <a:cs typeface="Calibri" panose="020F0502020204030204" pitchFamily="34" charset="0"/>
              </a:rPr>
              <a:t>Avoids multicollinearity</a:t>
            </a:r>
            <a:r>
              <a:rPr lang="en-US" sz="1400" i="1" dirty="0">
                <a:effectLst/>
                <a:latin typeface="Calibri" panose="020F0502020204030204" pitchFamily="34" charset="0"/>
                <a:cs typeface="Calibri" panose="020F0502020204030204" pitchFamily="34" charset="0"/>
              </a:rPr>
              <a:t>, as shown by improved VIF scores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67725-E2E4-ED2D-9CE1-6F4E9D86FD9F}"/>
              </a:ext>
            </a:extLst>
          </p:cNvPr>
          <p:cNvPicPr>
            <a:picLocks noChangeAspect="1"/>
          </p:cNvPicPr>
          <p:nvPr/>
        </p:nvPicPr>
        <p:blipFill>
          <a:blip r:embed="rId2"/>
          <a:stretch>
            <a:fillRect/>
          </a:stretch>
        </p:blipFill>
        <p:spPr>
          <a:xfrm>
            <a:off x="12097" y="1172492"/>
            <a:ext cx="7165035" cy="5451627"/>
          </a:xfrm>
          <a:prstGeom prst="rect">
            <a:avLst/>
          </a:prstGeom>
        </p:spPr>
      </p:pic>
      <p:sp>
        <p:nvSpPr>
          <p:cNvPr id="4" name="TextBox 3">
            <a:extLst>
              <a:ext uri="{FF2B5EF4-FFF2-40B4-BE49-F238E27FC236}">
                <a16:creationId xmlns:a16="http://schemas.microsoft.com/office/drawing/2014/main" id="{8A69C479-0C46-5B93-FB2E-EA74E984B935}"/>
              </a:ext>
            </a:extLst>
          </p:cNvPr>
          <p:cNvSpPr txBox="1"/>
          <p:nvPr/>
        </p:nvSpPr>
        <p:spPr>
          <a:xfrm>
            <a:off x="160638" y="243199"/>
            <a:ext cx="7315200" cy="523220"/>
          </a:xfrm>
          <a:prstGeom prst="rect">
            <a:avLst/>
          </a:prstGeom>
          <a:noFill/>
        </p:spPr>
        <p:txBody>
          <a:bodyPr wrap="square">
            <a:spAutoFit/>
          </a:bodyPr>
          <a:lstStyle/>
          <a:p>
            <a:r>
              <a:rPr lang="en-US" sz="2800" b="1" dirty="0">
                <a:solidFill>
                  <a:schemeClr val="accent1">
                    <a:lumMod val="50000"/>
                  </a:schemeClr>
                </a:solidFill>
              </a:rPr>
              <a:t>Trend of average severity by hour:</a:t>
            </a:r>
            <a:endParaRPr lang="en-US" sz="2800" b="1" dirty="0">
              <a:solidFill>
                <a:schemeClr val="accent1">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1B6D726-6C11-9F49-F76E-52FB7A72AB1A}"/>
              </a:ext>
            </a:extLst>
          </p:cNvPr>
          <p:cNvPicPr>
            <a:picLocks noChangeAspect="1"/>
          </p:cNvPicPr>
          <p:nvPr/>
        </p:nvPicPr>
        <p:blipFill>
          <a:blip r:embed="rId3"/>
          <a:stretch>
            <a:fillRect/>
          </a:stretch>
        </p:blipFill>
        <p:spPr>
          <a:xfrm>
            <a:off x="7315199" y="1172492"/>
            <a:ext cx="7315201" cy="5451627"/>
          </a:xfrm>
          <a:prstGeom prst="rect">
            <a:avLst/>
          </a:prstGeom>
        </p:spPr>
      </p:pic>
      <p:sp>
        <p:nvSpPr>
          <p:cNvPr id="7" name="TextBox 6">
            <a:extLst>
              <a:ext uri="{FF2B5EF4-FFF2-40B4-BE49-F238E27FC236}">
                <a16:creationId xmlns:a16="http://schemas.microsoft.com/office/drawing/2014/main" id="{83B5F98B-4425-9774-CC04-A8C9EB992F11}"/>
              </a:ext>
            </a:extLst>
          </p:cNvPr>
          <p:cNvSpPr txBox="1"/>
          <p:nvPr/>
        </p:nvSpPr>
        <p:spPr>
          <a:xfrm>
            <a:off x="7871254" y="272008"/>
            <a:ext cx="7315200" cy="523220"/>
          </a:xfrm>
          <a:prstGeom prst="rect">
            <a:avLst/>
          </a:prstGeom>
          <a:noFill/>
        </p:spPr>
        <p:txBody>
          <a:bodyPr wrap="square">
            <a:spAutoFit/>
          </a:bodyPr>
          <a:lstStyle/>
          <a:p>
            <a:r>
              <a:rPr lang="en-US" sz="2800" b="1" dirty="0">
                <a:solidFill>
                  <a:schemeClr val="accent1">
                    <a:lumMod val="50000"/>
                  </a:schemeClr>
                </a:solidFill>
              </a:rPr>
              <a:t>Average Severity by Temperature Range:</a:t>
            </a:r>
          </a:p>
        </p:txBody>
      </p:sp>
      <p:sp>
        <p:nvSpPr>
          <p:cNvPr id="8" name="Rectangle 7">
            <a:extLst>
              <a:ext uri="{FF2B5EF4-FFF2-40B4-BE49-F238E27FC236}">
                <a16:creationId xmlns:a16="http://schemas.microsoft.com/office/drawing/2014/main" id="{39941176-91E0-66E9-DEC3-1A0EEFB8D0E9}"/>
              </a:ext>
            </a:extLst>
          </p:cNvPr>
          <p:cNvSpPr/>
          <p:nvPr/>
        </p:nvSpPr>
        <p:spPr>
          <a:xfrm>
            <a:off x="160638" y="6882343"/>
            <a:ext cx="6867954" cy="123295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Shows </a:t>
            </a:r>
            <a:r>
              <a:rPr lang="en-US" sz="1400" b="1" dirty="0">
                <a:effectLst/>
                <a:latin typeface="Calibri" panose="020F0502020204030204" pitchFamily="34" charset="0"/>
                <a:cs typeface="Calibri" panose="020F0502020204030204" pitchFamily="34" charset="0"/>
              </a:rPr>
              <a:t>average accident severity</a:t>
            </a:r>
            <a:r>
              <a:rPr lang="en-US" sz="1400" dirty="0">
                <a:effectLst/>
                <a:latin typeface="Calibri" panose="020F0502020204030204" pitchFamily="34" charset="0"/>
                <a:cs typeface="Calibri" panose="020F0502020204030204" pitchFamily="34" charset="0"/>
              </a:rPr>
              <a:t> for each hour (0 to 23)</a:t>
            </a:r>
          </a:p>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Severity fluctuates throughout the day, mostly ranging between </a:t>
            </a:r>
            <a:r>
              <a:rPr lang="en-US" sz="1400" b="1" dirty="0">
                <a:effectLst/>
                <a:latin typeface="Calibri" panose="020F0502020204030204" pitchFamily="34" charset="0"/>
                <a:cs typeface="Calibri" panose="020F0502020204030204" pitchFamily="34" charset="0"/>
              </a:rPr>
              <a:t>2.13 and 2.22</a:t>
            </a:r>
            <a:endParaRPr lang="en-US" sz="1400"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b="1" dirty="0">
                <a:effectLst/>
                <a:latin typeface="Calibri" panose="020F0502020204030204" pitchFamily="34" charset="0"/>
                <a:cs typeface="Calibri" panose="020F0502020204030204" pitchFamily="34" charset="0"/>
              </a:rPr>
              <a:t>Highest average severity occurs between 7 PM and 9 PM</a:t>
            </a:r>
            <a:endParaRPr lang="en-US" sz="1400"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b="1" dirty="0">
                <a:effectLst/>
                <a:latin typeface="Calibri" panose="020F0502020204030204" pitchFamily="34" charset="0"/>
                <a:cs typeface="Calibri" panose="020F0502020204030204" pitchFamily="34" charset="0"/>
              </a:rPr>
              <a:t>Lowest severity appears around early morning (2–4 AM) and mid-afternoon (3–5 PM)</a:t>
            </a:r>
            <a:endParaRPr lang="en-US" sz="1400"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No clear peak during traditional </a:t>
            </a:r>
            <a:r>
              <a:rPr lang="en-US" sz="1400" b="1" dirty="0">
                <a:effectLst/>
                <a:latin typeface="Calibri" panose="020F0502020204030204" pitchFamily="34" charset="0"/>
                <a:cs typeface="Calibri" panose="020F0502020204030204" pitchFamily="34" charset="0"/>
              </a:rPr>
              <a:t>rush hours</a:t>
            </a:r>
            <a:r>
              <a:rPr lang="en-US" sz="1400" dirty="0">
                <a:effectLst/>
                <a:latin typeface="Calibri" panose="020F0502020204030204" pitchFamily="34" charset="0"/>
                <a:cs typeface="Calibri" panose="020F0502020204030204" pitchFamily="34" charset="0"/>
              </a:rPr>
              <a:t> (7–9 AM and 4–6 PM)</a:t>
            </a:r>
          </a:p>
        </p:txBody>
      </p:sp>
      <p:sp>
        <p:nvSpPr>
          <p:cNvPr id="9" name="Rectangle 8">
            <a:extLst>
              <a:ext uri="{FF2B5EF4-FFF2-40B4-BE49-F238E27FC236}">
                <a16:creationId xmlns:a16="http://schemas.microsoft.com/office/drawing/2014/main" id="{2774062A-EF5E-5929-0734-1AA522215B4A}"/>
              </a:ext>
            </a:extLst>
          </p:cNvPr>
          <p:cNvSpPr/>
          <p:nvPr/>
        </p:nvSpPr>
        <p:spPr>
          <a:xfrm>
            <a:off x="7658100" y="6882343"/>
            <a:ext cx="6781800" cy="123295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Severity peaks in the </a:t>
            </a:r>
            <a:r>
              <a:rPr lang="en-US" sz="1400" b="1" dirty="0">
                <a:effectLst/>
                <a:latin typeface="Calibri" panose="020F0502020204030204" pitchFamily="34" charset="0"/>
                <a:cs typeface="Calibri" panose="020F0502020204030204" pitchFamily="34" charset="0"/>
              </a:rPr>
              <a:t>20°F to 30°F</a:t>
            </a:r>
            <a:r>
              <a:rPr lang="en-US" sz="1400" dirty="0">
                <a:effectLst/>
                <a:latin typeface="Calibri" panose="020F0502020204030204" pitchFamily="34" charset="0"/>
                <a:cs typeface="Calibri" panose="020F0502020204030204" pitchFamily="34" charset="0"/>
              </a:rPr>
              <a:t> range</a:t>
            </a:r>
          </a:p>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Temperatures </a:t>
            </a:r>
            <a:r>
              <a:rPr lang="en-US" sz="1400" b="1" dirty="0">
                <a:effectLst/>
                <a:latin typeface="Calibri" panose="020F0502020204030204" pitchFamily="34" charset="0"/>
                <a:cs typeface="Calibri" panose="020F0502020204030204" pitchFamily="34" charset="0"/>
              </a:rPr>
              <a:t>below freezing and above 100°F</a:t>
            </a:r>
            <a:r>
              <a:rPr lang="en-US" sz="1400" dirty="0">
                <a:effectLst/>
                <a:latin typeface="Calibri" panose="020F0502020204030204" pitchFamily="34" charset="0"/>
                <a:cs typeface="Calibri" panose="020F0502020204030204" pitchFamily="34" charset="0"/>
              </a:rPr>
              <a:t> are associated with </a:t>
            </a:r>
            <a:r>
              <a:rPr lang="en-US" sz="1400" b="1" dirty="0">
                <a:effectLst/>
                <a:latin typeface="Calibri" panose="020F0502020204030204" pitchFamily="34" charset="0"/>
                <a:cs typeface="Calibri" panose="020F0502020204030204" pitchFamily="34" charset="0"/>
              </a:rPr>
              <a:t>lower average severity</a:t>
            </a:r>
            <a:endParaRPr lang="en-US" sz="1400" dirty="0">
              <a:effectLst/>
              <a:latin typeface="Calibri" panose="020F0502020204030204" pitchFamily="34" charset="0"/>
              <a:cs typeface="Calibri" panose="020F0502020204030204" pitchFamily="34" charset="0"/>
            </a:endParaRPr>
          </a:p>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Overall, </a:t>
            </a:r>
            <a:r>
              <a:rPr lang="en-US" sz="1400" b="1" dirty="0">
                <a:effectLst/>
                <a:latin typeface="Calibri" panose="020F0502020204030204" pitchFamily="34" charset="0"/>
                <a:cs typeface="Calibri" panose="020F0502020204030204" pitchFamily="34" charset="0"/>
              </a:rPr>
              <a:t>mid-range temperatures (20–60°F)</a:t>
            </a:r>
            <a:r>
              <a:rPr lang="en-US" sz="1400" dirty="0">
                <a:effectLst/>
                <a:latin typeface="Calibri" panose="020F0502020204030204" pitchFamily="34" charset="0"/>
                <a:cs typeface="Calibri" panose="020F0502020204030204" pitchFamily="34" charset="0"/>
              </a:rPr>
              <a:t> show the highest average severity</a:t>
            </a:r>
          </a:p>
          <a:p>
            <a:pPr marL="285750" indent="-285750">
              <a:buFont typeface="Wingdings" pitchFamily="2" charset="2"/>
              <a:buChar char="Ø"/>
            </a:pPr>
            <a:r>
              <a:rPr lang="en-US" sz="1400" dirty="0">
                <a:effectLst/>
                <a:latin typeface="Calibri" panose="020F0502020204030204" pitchFamily="34" charset="0"/>
                <a:cs typeface="Calibri" panose="020F0502020204030204" pitchFamily="34" charset="0"/>
              </a:rPr>
              <a:t>Severity gradually declines after ~60°F</a:t>
            </a:r>
          </a:p>
        </p:txBody>
      </p:sp>
    </p:spTree>
    <p:extLst>
      <p:ext uri="{BB962C8B-B14F-4D97-AF65-F5344CB8AC3E}">
        <p14:creationId xmlns:p14="http://schemas.microsoft.com/office/powerpoint/2010/main" val="339988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8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6EB764D-10D1-C3E1-2D3B-3A44E630C66A}"/>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3AA1D203-8760-9B71-6186-F065889A4751}"/>
              </a:ext>
            </a:extLst>
          </p:cNvPr>
          <p:cNvSpPr txBox="1"/>
          <p:nvPr/>
        </p:nvSpPr>
        <p:spPr>
          <a:xfrm>
            <a:off x="605138" y="192204"/>
            <a:ext cx="7315200" cy="523220"/>
          </a:xfrm>
          <a:prstGeom prst="rect">
            <a:avLst/>
          </a:prstGeom>
          <a:noFill/>
        </p:spPr>
        <p:txBody>
          <a:bodyPr wrap="square">
            <a:spAutoFit/>
          </a:bodyPr>
          <a:lstStyle/>
          <a:p>
            <a:r>
              <a:rPr lang="en-US" sz="2800" b="1" dirty="0">
                <a:solidFill>
                  <a:schemeClr val="accent1">
                    <a:lumMod val="50000"/>
                  </a:schemeClr>
                </a:solidFill>
              </a:rPr>
              <a:t>Bar plot of model coefficients: </a:t>
            </a:r>
            <a:endParaRPr lang="en-US" sz="2800" b="1" dirty="0">
              <a:solidFill>
                <a:schemeClr val="accent1">
                  <a:lumMod val="50000"/>
                </a:schemeClr>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E8A2BFC-D100-01CC-310B-9EE487763A0C}"/>
              </a:ext>
            </a:extLst>
          </p:cNvPr>
          <p:cNvPicPr>
            <a:picLocks noChangeAspect="1"/>
          </p:cNvPicPr>
          <p:nvPr/>
        </p:nvPicPr>
        <p:blipFill>
          <a:blip r:embed="rId3"/>
          <a:stretch>
            <a:fillRect/>
          </a:stretch>
        </p:blipFill>
        <p:spPr>
          <a:xfrm>
            <a:off x="160638" y="844736"/>
            <a:ext cx="6882713" cy="5515109"/>
          </a:xfrm>
          <a:prstGeom prst="rect">
            <a:avLst/>
          </a:prstGeom>
        </p:spPr>
      </p:pic>
      <p:pic>
        <p:nvPicPr>
          <p:cNvPr id="3" name="Picture 2">
            <a:extLst>
              <a:ext uri="{FF2B5EF4-FFF2-40B4-BE49-F238E27FC236}">
                <a16:creationId xmlns:a16="http://schemas.microsoft.com/office/drawing/2014/main" id="{A6C18334-611F-685F-CEAA-3C43257D25B3}"/>
              </a:ext>
            </a:extLst>
          </p:cNvPr>
          <p:cNvPicPr>
            <a:picLocks noChangeAspect="1"/>
          </p:cNvPicPr>
          <p:nvPr/>
        </p:nvPicPr>
        <p:blipFill>
          <a:blip r:embed="rId4"/>
          <a:stretch>
            <a:fillRect/>
          </a:stretch>
        </p:blipFill>
        <p:spPr>
          <a:xfrm>
            <a:off x="7154562" y="832824"/>
            <a:ext cx="7315200" cy="5520240"/>
          </a:xfrm>
          <a:prstGeom prst="rect">
            <a:avLst/>
          </a:prstGeom>
        </p:spPr>
      </p:pic>
      <p:sp>
        <p:nvSpPr>
          <p:cNvPr id="6" name="Rounded Rectangle 5">
            <a:extLst>
              <a:ext uri="{FF2B5EF4-FFF2-40B4-BE49-F238E27FC236}">
                <a16:creationId xmlns:a16="http://schemas.microsoft.com/office/drawing/2014/main" id="{D6990257-AA71-6805-AA4A-744F8B16922C}"/>
              </a:ext>
            </a:extLst>
          </p:cNvPr>
          <p:cNvSpPr/>
          <p:nvPr/>
        </p:nvSpPr>
        <p:spPr>
          <a:xfrm>
            <a:off x="7315200" y="6470464"/>
            <a:ext cx="7010400" cy="17083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400" b="1" dirty="0">
                <a:effectLst/>
                <a:latin typeface="+mj-lt"/>
              </a:rPr>
              <a:t>Colorado (CO)</a:t>
            </a:r>
            <a:r>
              <a:rPr lang="en-US" sz="1400" dirty="0">
                <a:effectLst/>
                <a:latin typeface="+mj-lt"/>
              </a:rPr>
              <a:t> shows the </a:t>
            </a:r>
            <a:r>
              <a:rPr lang="en-US" sz="1400" b="1" dirty="0">
                <a:effectLst/>
                <a:latin typeface="+mj-lt"/>
              </a:rPr>
              <a:t>highest positive effect</a:t>
            </a:r>
            <a:r>
              <a:rPr lang="en-US" sz="1400" dirty="0">
                <a:effectLst/>
                <a:latin typeface="+mj-lt"/>
              </a:rPr>
              <a:t> on accident severity</a:t>
            </a:r>
          </a:p>
          <a:p>
            <a:pPr marL="285750" indent="-285750">
              <a:buFont typeface="Wingdings" pitchFamily="2" charset="2"/>
              <a:buChar char="Ø"/>
            </a:pPr>
            <a:r>
              <a:rPr lang="en-US" sz="1400" b="1" dirty="0">
                <a:effectLst/>
                <a:latin typeface="+mj-lt"/>
              </a:rPr>
              <a:t>New Mexico (NM), Rhode Island (RI), Indiana (IN), and Illinois (IL)</a:t>
            </a:r>
            <a:r>
              <a:rPr lang="en-US" sz="1400" dirty="0">
                <a:effectLst/>
                <a:latin typeface="+mj-lt"/>
              </a:rPr>
              <a:t> also show significantly higher severity</a:t>
            </a:r>
          </a:p>
          <a:p>
            <a:pPr marL="285750" indent="-285750">
              <a:buFont typeface="Wingdings" pitchFamily="2" charset="2"/>
              <a:buChar char="Ø"/>
            </a:pPr>
            <a:r>
              <a:rPr lang="en-US" sz="1400" b="1" dirty="0">
                <a:effectLst/>
                <a:latin typeface="+mj-lt"/>
              </a:rPr>
              <a:t>South Dakota (SD)</a:t>
            </a:r>
            <a:r>
              <a:rPr lang="en-US" sz="1400" dirty="0">
                <a:effectLst/>
                <a:latin typeface="+mj-lt"/>
              </a:rPr>
              <a:t> is the only state in this list with a </a:t>
            </a:r>
            <a:r>
              <a:rPr lang="en-US" sz="1400" b="1" dirty="0">
                <a:effectLst/>
                <a:latin typeface="+mj-lt"/>
              </a:rPr>
              <a:t>negative effect</a:t>
            </a:r>
            <a:r>
              <a:rPr lang="en-US" sz="1400" dirty="0">
                <a:effectLst/>
                <a:latin typeface="+mj-lt"/>
              </a:rPr>
              <a:t>, indicating lower average severity</a:t>
            </a:r>
          </a:p>
          <a:p>
            <a:pPr marL="285750" indent="-285750">
              <a:buFont typeface="Wingdings" pitchFamily="2" charset="2"/>
              <a:buChar char="Ø"/>
            </a:pPr>
            <a:r>
              <a:rPr lang="en-US" sz="1400" dirty="0">
                <a:effectLst/>
                <a:latin typeface="+mj-lt"/>
              </a:rPr>
              <a:t>Differences reflect </a:t>
            </a:r>
            <a:r>
              <a:rPr lang="en-US" sz="1400" b="1" dirty="0">
                <a:effectLst/>
                <a:latin typeface="+mj-lt"/>
              </a:rPr>
              <a:t>regional driving behavior, infrastructure, enforcement</a:t>
            </a:r>
            <a:r>
              <a:rPr lang="en-US" sz="1400" dirty="0">
                <a:effectLst/>
                <a:latin typeface="+mj-lt"/>
              </a:rPr>
              <a:t>, or reporting standards</a:t>
            </a:r>
          </a:p>
          <a:p>
            <a:pPr marL="285750" indent="-285750">
              <a:buFont typeface="Wingdings" pitchFamily="2" charset="2"/>
              <a:buChar char="Ø"/>
            </a:pPr>
            <a:r>
              <a:rPr lang="en-US" sz="1400" dirty="0">
                <a:effectLst/>
                <a:latin typeface="+mj-lt"/>
              </a:rPr>
              <a:t>State effects capture variability not explained by weather or road features alone</a:t>
            </a:r>
          </a:p>
        </p:txBody>
      </p:sp>
      <p:sp>
        <p:nvSpPr>
          <p:cNvPr id="8" name="Rounded Rectangle 7">
            <a:extLst>
              <a:ext uri="{FF2B5EF4-FFF2-40B4-BE49-F238E27FC236}">
                <a16:creationId xmlns:a16="http://schemas.microsoft.com/office/drawing/2014/main" id="{24D4A9A9-61F2-835D-3241-61377ED1CF47}"/>
              </a:ext>
            </a:extLst>
          </p:cNvPr>
          <p:cNvSpPr/>
          <p:nvPr/>
        </p:nvSpPr>
        <p:spPr>
          <a:xfrm>
            <a:off x="160638" y="6470464"/>
            <a:ext cx="6993924" cy="17083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itchFamily="2" charset="2"/>
              <a:buChar char="Ø"/>
            </a:pPr>
            <a:r>
              <a:rPr lang="en-US" sz="1400" b="1" dirty="0">
                <a:effectLst/>
                <a:latin typeface="+mj-lt"/>
              </a:rPr>
              <a:t>Weather Freezing</a:t>
            </a:r>
            <a:r>
              <a:rPr lang="en-US" sz="1400" dirty="0">
                <a:effectLst/>
                <a:latin typeface="+mj-lt"/>
              </a:rPr>
              <a:t> and </a:t>
            </a:r>
            <a:r>
              <a:rPr lang="en-US" sz="1400" b="1" dirty="0">
                <a:effectLst/>
                <a:latin typeface="+mj-lt"/>
              </a:rPr>
              <a:t>Precipitation</a:t>
            </a:r>
            <a:r>
              <a:rPr lang="en-US" sz="1400" dirty="0">
                <a:effectLst/>
                <a:latin typeface="+mj-lt"/>
              </a:rPr>
              <a:t> have the strongest positive effects on severity</a:t>
            </a:r>
          </a:p>
          <a:p>
            <a:pPr marL="285750" indent="-285750">
              <a:buFont typeface="Wingdings" pitchFamily="2" charset="2"/>
              <a:buChar char="Ø"/>
            </a:pPr>
            <a:r>
              <a:rPr lang="en-US" sz="1400" b="1" dirty="0">
                <a:effectLst/>
                <a:latin typeface="+mj-lt"/>
              </a:rPr>
              <a:t>Traffic Signal Flag</a:t>
            </a:r>
            <a:r>
              <a:rPr lang="en-US" sz="1400" dirty="0">
                <a:effectLst/>
                <a:latin typeface="+mj-lt"/>
              </a:rPr>
              <a:t> and </a:t>
            </a:r>
            <a:r>
              <a:rPr lang="en-US" sz="1400" b="1" dirty="0">
                <a:effectLst/>
                <a:latin typeface="+mj-lt"/>
              </a:rPr>
              <a:t>Road Features</a:t>
            </a:r>
            <a:r>
              <a:rPr lang="en-US" sz="1400" dirty="0">
                <a:effectLst/>
                <a:latin typeface="+mj-lt"/>
              </a:rPr>
              <a:t> show </a:t>
            </a:r>
            <a:r>
              <a:rPr lang="en-US" sz="1400" b="1" dirty="0">
                <a:effectLst/>
                <a:latin typeface="+mj-lt"/>
              </a:rPr>
              <a:t>negative effects</a:t>
            </a:r>
            <a:r>
              <a:rPr lang="en-US" sz="1400" dirty="0">
                <a:effectLst/>
                <a:latin typeface="+mj-lt"/>
              </a:rPr>
              <a:t>, meaning their presence reduces severity</a:t>
            </a:r>
          </a:p>
          <a:p>
            <a:pPr marL="285750" indent="-285750">
              <a:buFont typeface="Wingdings" pitchFamily="2" charset="2"/>
              <a:buChar char="Ø"/>
            </a:pPr>
            <a:r>
              <a:rPr lang="en-US" sz="1400" b="1" dirty="0">
                <a:effectLst/>
                <a:latin typeface="+mj-lt"/>
              </a:rPr>
              <a:t>Rainy</a:t>
            </a:r>
            <a:r>
              <a:rPr lang="en-US" sz="1400" dirty="0">
                <a:effectLst/>
                <a:latin typeface="+mj-lt"/>
              </a:rPr>
              <a:t> and </a:t>
            </a:r>
            <a:r>
              <a:rPr lang="en-US" sz="1400" b="1" dirty="0">
                <a:effectLst/>
                <a:latin typeface="+mj-lt"/>
              </a:rPr>
              <a:t>Snowy</a:t>
            </a:r>
            <a:r>
              <a:rPr lang="en-US" sz="1400" dirty="0">
                <a:effectLst/>
                <a:latin typeface="+mj-lt"/>
              </a:rPr>
              <a:t> weather both increase severity, with Rainy having a stronger impact</a:t>
            </a:r>
          </a:p>
          <a:p>
            <a:pPr marL="285750" indent="-285750">
              <a:buFont typeface="Wingdings" pitchFamily="2" charset="2"/>
              <a:buChar char="Ø"/>
            </a:pPr>
            <a:r>
              <a:rPr lang="en-US" sz="1400" b="1" dirty="0">
                <a:effectLst/>
                <a:latin typeface="+mj-lt"/>
              </a:rPr>
              <a:t>Weekend</a:t>
            </a:r>
            <a:r>
              <a:rPr lang="en-US" sz="1400" dirty="0">
                <a:effectLst/>
                <a:latin typeface="+mj-lt"/>
              </a:rPr>
              <a:t> accidents are slightly more severe on average</a:t>
            </a:r>
          </a:p>
          <a:p>
            <a:pPr marL="285750" indent="-285750">
              <a:buFont typeface="Wingdings" pitchFamily="2" charset="2"/>
              <a:buChar char="Ø"/>
            </a:pPr>
            <a:r>
              <a:rPr lang="en-US" sz="1400" b="1" dirty="0">
                <a:effectLst/>
                <a:latin typeface="+mj-lt"/>
              </a:rPr>
              <a:t>Pressure</a:t>
            </a:r>
            <a:r>
              <a:rPr lang="en-US" sz="1400" dirty="0">
                <a:effectLst/>
                <a:latin typeface="+mj-lt"/>
              </a:rPr>
              <a:t> and </a:t>
            </a:r>
            <a:r>
              <a:rPr lang="en-US" sz="1400" b="1" dirty="0">
                <a:effectLst/>
                <a:latin typeface="+mj-lt"/>
              </a:rPr>
              <a:t>Cloudy conditions</a:t>
            </a:r>
            <a:r>
              <a:rPr lang="en-US" sz="1400" dirty="0">
                <a:effectLst/>
                <a:latin typeface="+mj-lt"/>
              </a:rPr>
              <a:t> also contribute, but to a lesser extent</a:t>
            </a:r>
          </a:p>
          <a:p>
            <a:pPr marL="285750" indent="-285750">
              <a:buFont typeface="Wingdings" pitchFamily="2" charset="2"/>
              <a:buChar char="Ø"/>
            </a:pPr>
            <a:r>
              <a:rPr lang="en-US" sz="1400" b="1" dirty="0">
                <a:effectLst/>
                <a:latin typeface="+mj-lt"/>
              </a:rPr>
              <a:t>Rush Hour</a:t>
            </a:r>
            <a:r>
              <a:rPr lang="en-US" sz="1400" dirty="0">
                <a:effectLst/>
                <a:latin typeface="+mj-lt"/>
              </a:rPr>
              <a:t> appears to slightly reduce severity (possibly due to congestion reducing speed)</a:t>
            </a:r>
          </a:p>
        </p:txBody>
      </p:sp>
    </p:spTree>
    <p:extLst>
      <p:ext uri="{BB962C8B-B14F-4D97-AF65-F5344CB8AC3E}">
        <p14:creationId xmlns:p14="http://schemas.microsoft.com/office/powerpoint/2010/main" val="9826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400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94756-F448-FF72-6ED6-3B4077E5C4E5}"/>
              </a:ext>
            </a:extLst>
          </p:cNvPr>
          <p:cNvSpPr txBox="1"/>
          <p:nvPr/>
        </p:nvSpPr>
        <p:spPr>
          <a:xfrm>
            <a:off x="6312219" y="-114300"/>
            <a:ext cx="7221854" cy="812800"/>
          </a:xfrm>
          <a:prstGeom prst="rect">
            <a:avLst/>
          </a:prstGeom>
        </p:spPr>
        <p:txBody>
          <a:bodyPr vert="horz" lIns="91440" tIns="45720" rIns="91440" bIns="45720" rtlCol="0" anchor="b">
            <a:normAutofit/>
          </a:bodyPr>
          <a:lstStyle/>
          <a:p>
            <a:pPr defTabSz="1097280">
              <a:lnSpc>
                <a:spcPct val="90000"/>
              </a:lnSpc>
              <a:spcBef>
                <a:spcPct val="0"/>
              </a:spcBef>
              <a:spcAft>
                <a:spcPts val="600"/>
              </a:spcAft>
            </a:pPr>
            <a:r>
              <a:rPr lang="en-US" sz="3840" kern="1200" dirty="0">
                <a:solidFill>
                  <a:schemeClr val="accent1"/>
                </a:solidFill>
                <a:latin typeface="Arial" panose="020B0604020202020204" pitchFamily="34" charset="0"/>
                <a:ea typeface="+mj-ea"/>
                <a:cs typeface="Arial" panose="020B0604020202020204" pitchFamily="34" charset="0"/>
              </a:rPr>
              <a:t>Diagnostics for reduced model</a:t>
            </a:r>
          </a:p>
        </p:txBody>
      </p:sp>
      <p:sp>
        <p:nvSpPr>
          <p:cNvPr id="9" name="Text Placeholder 3">
            <a:extLst>
              <a:ext uri="{FF2B5EF4-FFF2-40B4-BE49-F238E27FC236}">
                <a16:creationId xmlns:a16="http://schemas.microsoft.com/office/drawing/2014/main" id="{5829E403-063D-EE88-F46C-F8859410BCF7}"/>
              </a:ext>
            </a:extLst>
          </p:cNvPr>
          <p:cNvSpPr>
            <a:spLocks noGrp="1"/>
          </p:cNvSpPr>
          <p:nvPr>
            <p:ph type="body" sz="half" idx="2"/>
          </p:nvPr>
        </p:nvSpPr>
        <p:spPr>
          <a:xfrm>
            <a:off x="1007746" y="2468880"/>
            <a:ext cx="4718684" cy="4573906"/>
          </a:xfrm>
        </p:spPr>
        <p:txBody>
          <a:bodyPr/>
          <a:lstStyle/>
          <a:p>
            <a:endParaRPr lang="en-US" dirty="0"/>
          </a:p>
        </p:txBody>
      </p:sp>
      <p:pic>
        <p:nvPicPr>
          <p:cNvPr id="5" name="Image 0" descr="preencoded.png">
            <a:extLst>
              <a:ext uri="{FF2B5EF4-FFF2-40B4-BE49-F238E27FC236}">
                <a16:creationId xmlns:a16="http://schemas.microsoft.com/office/drawing/2014/main" id="{EB114D24-D87A-EEFA-8633-2C7091E105A2}"/>
              </a:ext>
            </a:extLst>
          </p:cNvPr>
          <p:cNvPicPr>
            <a:picLocks noChangeAspect="1"/>
          </p:cNvPicPr>
          <p:nvPr/>
        </p:nvPicPr>
        <p:blipFill>
          <a:blip r:embed="rId2"/>
          <a:stretch>
            <a:fillRect/>
          </a:stretch>
        </p:blipFill>
        <p:spPr>
          <a:xfrm>
            <a:off x="-1" y="0"/>
            <a:ext cx="5875817" cy="8229600"/>
          </a:xfrm>
          <a:prstGeom prst="rect">
            <a:avLst/>
          </a:prstGeom>
        </p:spPr>
      </p:pic>
      <p:pic>
        <p:nvPicPr>
          <p:cNvPr id="6" name="Picture 5">
            <a:extLst>
              <a:ext uri="{FF2B5EF4-FFF2-40B4-BE49-F238E27FC236}">
                <a16:creationId xmlns:a16="http://schemas.microsoft.com/office/drawing/2014/main" id="{4DE42FC9-0543-DD01-2D13-730972D78E00}"/>
              </a:ext>
            </a:extLst>
          </p:cNvPr>
          <p:cNvPicPr>
            <a:picLocks noChangeAspect="1"/>
          </p:cNvPicPr>
          <p:nvPr/>
        </p:nvPicPr>
        <p:blipFill>
          <a:blip r:embed="rId3"/>
          <a:stretch>
            <a:fillRect/>
          </a:stretch>
        </p:blipFill>
        <p:spPr>
          <a:xfrm>
            <a:off x="6312219" y="889000"/>
            <a:ext cx="7721600" cy="5295900"/>
          </a:xfrm>
          <a:prstGeom prst="rect">
            <a:avLst/>
          </a:prstGeom>
        </p:spPr>
      </p:pic>
      <p:sp>
        <p:nvSpPr>
          <p:cNvPr id="7" name="Rectangle 6">
            <a:extLst>
              <a:ext uri="{FF2B5EF4-FFF2-40B4-BE49-F238E27FC236}">
                <a16:creationId xmlns:a16="http://schemas.microsoft.com/office/drawing/2014/main" id="{274BAFD7-A517-6643-C13B-6D956DE8B929}"/>
              </a:ext>
            </a:extLst>
          </p:cNvPr>
          <p:cNvSpPr/>
          <p:nvPr/>
        </p:nvSpPr>
        <p:spPr>
          <a:xfrm>
            <a:off x="5998053" y="6546850"/>
            <a:ext cx="4114161" cy="13335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171450" indent="-171450">
              <a:buFont typeface="Wingdings" pitchFamily="2" charset="2"/>
              <a:buChar char="Ø"/>
            </a:pPr>
            <a:r>
              <a:rPr lang="en-US" sz="1200" b="1" dirty="0">
                <a:effectLst/>
                <a:latin typeface="+mj-lt"/>
                <a:cs typeface="Calibri" panose="020F0502020204030204" pitchFamily="34" charset="0"/>
              </a:rPr>
              <a:t>Residuals vs. Fitted Plot</a:t>
            </a:r>
            <a:endParaRPr lang="en-US" sz="1200" dirty="0">
              <a:effectLst/>
              <a:latin typeface="+mj-lt"/>
              <a:cs typeface="Calibri" panose="020F0502020204030204" pitchFamily="34" charset="0"/>
            </a:endParaRPr>
          </a:p>
          <a:p>
            <a:pPr marL="171450" indent="-171450">
              <a:buFont typeface="Wingdings" pitchFamily="2" charset="2"/>
              <a:buChar char="Ø"/>
            </a:pPr>
            <a:r>
              <a:rPr lang="en-US" sz="1200" dirty="0">
                <a:effectLst/>
                <a:latin typeface="+mj-lt"/>
                <a:cs typeface="Calibri" panose="020F0502020204030204" pitchFamily="34" charset="0"/>
              </a:rPr>
              <a:t>Residuals form </a:t>
            </a:r>
            <a:r>
              <a:rPr lang="en-US" sz="1200" b="1" dirty="0">
                <a:effectLst/>
                <a:latin typeface="+mj-lt"/>
                <a:cs typeface="Calibri" panose="020F0502020204030204" pitchFamily="34" charset="0"/>
              </a:rPr>
              <a:t>distinct horizontal bands</a:t>
            </a:r>
            <a:r>
              <a:rPr lang="en-US" sz="1200" dirty="0">
                <a:effectLst/>
                <a:latin typeface="+mj-lt"/>
                <a:cs typeface="Calibri" panose="020F0502020204030204" pitchFamily="34" charset="0"/>
              </a:rPr>
              <a:t>, indicating discrete response levels (Severity = 1 to 4)</a:t>
            </a:r>
          </a:p>
          <a:p>
            <a:pPr marL="171450" indent="-171450">
              <a:buFont typeface="Wingdings" pitchFamily="2" charset="2"/>
              <a:buChar char="Ø"/>
            </a:pPr>
            <a:r>
              <a:rPr lang="en-US" sz="1200" dirty="0">
                <a:effectLst/>
                <a:latin typeface="+mj-lt"/>
                <a:cs typeface="Calibri" panose="020F0502020204030204" pitchFamily="34" charset="0"/>
              </a:rPr>
              <a:t>No obvious </a:t>
            </a:r>
            <a:r>
              <a:rPr lang="en-US" sz="1200" b="1" dirty="0">
                <a:effectLst/>
                <a:latin typeface="+mj-lt"/>
                <a:cs typeface="Calibri" panose="020F0502020204030204" pitchFamily="34" charset="0"/>
              </a:rPr>
              <a:t>fan shape</a:t>
            </a:r>
            <a:r>
              <a:rPr lang="en-US" sz="1200" dirty="0">
                <a:effectLst/>
                <a:latin typeface="+mj-lt"/>
                <a:cs typeface="Calibri" panose="020F0502020204030204" pitchFamily="34" charset="0"/>
              </a:rPr>
              <a:t> or severe heteroscedasticity</a:t>
            </a:r>
          </a:p>
          <a:p>
            <a:pPr marL="171450" indent="-171450">
              <a:buFont typeface="Wingdings" pitchFamily="2" charset="2"/>
              <a:buChar char="Ø"/>
            </a:pPr>
            <a:r>
              <a:rPr lang="en-US" sz="1200" dirty="0">
                <a:effectLst/>
                <a:latin typeface="+mj-lt"/>
                <a:cs typeface="Calibri" panose="020F0502020204030204" pitchFamily="34" charset="0"/>
              </a:rPr>
              <a:t>Pattern reflects the </a:t>
            </a:r>
            <a:r>
              <a:rPr lang="en-US" sz="1200" b="1" dirty="0">
                <a:effectLst/>
                <a:latin typeface="+mj-lt"/>
                <a:cs typeface="Calibri" panose="020F0502020204030204" pitchFamily="34" charset="0"/>
              </a:rPr>
              <a:t>ordinal nature</a:t>
            </a:r>
            <a:r>
              <a:rPr lang="en-US" sz="1200" dirty="0">
                <a:effectLst/>
                <a:latin typeface="+mj-lt"/>
                <a:cs typeface="Calibri" panose="020F0502020204030204" pitchFamily="34" charset="0"/>
              </a:rPr>
              <a:t> of the response variable rather than violation of assumptions</a:t>
            </a:r>
          </a:p>
          <a:p>
            <a:pPr>
              <a:buFont typeface="Arial" panose="020B0604020202020204" pitchFamily="34" charset="0"/>
              <a:buChar char="•"/>
            </a:pPr>
            <a:endParaRPr lang="en-US" sz="1000" dirty="0">
              <a:effectLst/>
              <a:latin typeface="Helvetica" pitchFamily="2" charset="0"/>
            </a:endParaRPr>
          </a:p>
        </p:txBody>
      </p:sp>
      <p:sp>
        <p:nvSpPr>
          <p:cNvPr id="8" name="Rectangle 7">
            <a:extLst>
              <a:ext uri="{FF2B5EF4-FFF2-40B4-BE49-F238E27FC236}">
                <a16:creationId xmlns:a16="http://schemas.microsoft.com/office/drawing/2014/main" id="{004EA583-95CF-56EE-5584-FF6EF945B0A6}"/>
              </a:ext>
            </a:extLst>
          </p:cNvPr>
          <p:cNvSpPr/>
          <p:nvPr/>
        </p:nvSpPr>
        <p:spPr>
          <a:xfrm>
            <a:off x="10234451" y="6546850"/>
            <a:ext cx="3898900" cy="13335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171450" indent="-171450">
              <a:buFont typeface="Wingdings" pitchFamily="2" charset="2"/>
              <a:buChar char="Ø"/>
            </a:pPr>
            <a:r>
              <a:rPr lang="en-US" sz="1400" b="1" dirty="0">
                <a:effectLst/>
                <a:latin typeface="+mj-lt"/>
                <a:cs typeface="Calibri" panose="020F0502020204030204" pitchFamily="34" charset="0"/>
              </a:rPr>
              <a:t>Q-Q Plot</a:t>
            </a:r>
            <a:endParaRPr lang="en-US" sz="1400" dirty="0">
              <a:effectLst/>
              <a:latin typeface="+mj-lt"/>
              <a:cs typeface="Calibri" panose="020F0502020204030204" pitchFamily="34" charset="0"/>
            </a:endParaRPr>
          </a:p>
          <a:p>
            <a:pPr marL="171450" indent="-171450">
              <a:buFont typeface="Wingdings" pitchFamily="2" charset="2"/>
              <a:buChar char="Ø"/>
            </a:pPr>
            <a:r>
              <a:rPr lang="en-US" sz="1400" dirty="0">
                <a:effectLst/>
                <a:latin typeface="+mj-lt"/>
                <a:cs typeface="Calibri" panose="020F0502020204030204" pitchFamily="34" charset="0"/>
              </a:rPr>
              <a:t>Deviations from the diagonal line at both ends</a:t>
            </a:r>
          </a:p>
          <a:p>
            <a:pPr marL="171450" indent="-171450">
              <a:buFont typeface="Wingdings" pitchFamily="2" charset="2"/>
              <a:buChar char="Ø"/>
            </a:pPr>
            <a:r>
              <a:rPr lang="en-US" sz="1400" dirty="0">
                <a:effectLst/>
                <a:latin typeface="+mj-lt"/>
                <a:cs typeface="Calibri" panose="020F0502020204030204" pitchFamily="34" charset="0"/>
              </a:rPr>
              <a:t>Suggests </a:t>
            </a:r>
            <a:r>
              <a:rPr lang="en-US" sz="1400" b="1" dirty="0">
                <a:effectLst/>
                <a:latin typeface="+mj-lt"/>
                <a:cs typeface="Calibri" panose="020F0502020204030204" pitchFamily="34" charset="0"/>
              </a:rPr>
              <a:t>non-normality</a:t>
            </a:r>
            <a:r>
              <a:rPr lang="en-US" sz="1400" dirty="0">
                <a:effectLst/>
                <a:latin typeface="+mj-lt"/>
                <a:cs typeface="Calibri" panose="020F0502020204030204" pitchFamily="34" charset="0"/>
              </a:rPr>
              <a:t> in residuals</a:t>
            </a:r>
          </a:p>
          <a:p>
            <a:pPr marL="171450" indent="-171450">
              <a:buFont typeface="Wingdings" pitchFamily="2" charset="2"/>
              <a:buChar char="Ø"/>
            </a:pPr>
            <a:r>
              <a:rPr lang="en-US" sz="1400" dirty="0">
                <a:effectLst/>
                <a:latin typeface="+mj-lt"/>
              </a:rPr>
              <a:t>Caused by the </a:t>
            </a:r>
            <a:r>
              <a:rPr lang="en-US" sz="1400" b="1" dirty="0">
                <a:effectLst/>
                <a:latin typeface="+mj-lt"/>
              </a:rPr>
              <a:t>discrete structure</a:t>
            </a:r>
            <a:r>
              <a:rPr lang="en-US" sz="1400" dirty="0">
                <a:effectLst/>
                <a:latin typeface="+mj-lt"/>
              </a:rPr>
              <a:t> of the response, not by poor model fit</a:t>
            </a:r>
            <a:endParaRPr lang="en-US" sz="1400" dirty="0">
              <a:latin typeface="+mj-lt"/>
            </a:endParaRPr>
          </a:p>
        </p:txBody>
      </p:sp>
    </p:spTree>
    <p:extLst>
      <p:ext uri="{BB962C8B-B14F-4D97-AF65-F5344CB8AC3E}">
        <p14:creationId xmlns:p14="http://schemas.microsoft.com/office/powerpoint/2010/main" val="108431286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8440</TotalTime>
  <Words>1374</Words>
  <Application>Microsoft Macintosh PowerPoint</Application>
  <PresentationFormat>Custom</PresentationFormat>
  <Paragraphs>145</Paragraphs>
  <Slides>14</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Light</vt:lpstr>
      <vt:lpstr>Google Material Icons</vt:lpstr>
      <vt:lpstr>Google Sans</vt:lpstr>
      <vt:lpstr>Helvetica</vt:lpstr>
      <vt:lpstr>Inter</vt:lpstr>
      <vt:lpstr>Inter Bold</vt:lpstr>
      <vt:lpstr>Roboto</vt:lpstr>
      <vt:lpstr>Wingdings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Shrusthi Hakkrekoppa Chandrappa</cp:lastModifiedBy>
  <cp:revision>21</cp:revision>
  <dcterms:created xsi:type="dcterms:W3CDTF">2025-04-30T22:56:23Z</dcterms:created>
  <dcterms:modified xsi:type="dcterms:W3CDTF">2025-05-06T19:37:34Z</dcterms:modified>
</cp:coreProperties>
</file>